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3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6" r:id="rId4"/>
    <p:sldId id="259" r:id="rId5"/>
    <p:sldId id="283" r:id="rId6"/>
    <p:sldId id="284" r:id="rId7"/>
    <p:sldId id="286" r:id="rId8"/>
    <p:sldId id="287" r:id="rId9"/>
    <p:sldId id="262" r:id="rId10"/>
    <p:sldId id="288" r:id="rId11"/>
    <p:sldId id="297" r:id="rId12"/>
    <p:sldId id="298" r:id="rId13"/>
    <p:sldId id="282" r:id="rId14"/>
    <p:sldId id="265" r:id="rId15"/>
    <p:sldId id="279" r:id="rId16"/>
  </p:sldIdLst>
  <p:sldSz cx="9144000" cy="6858000" type="screen4x3"/>
  <p:notesSz cx="6888163" cy="100203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i="1" kern="1200">
        <a:solidFill>
          <a:srgbClr val="EF9100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rgbClr val="EF9100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rgbClr val="EF9100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rgbClr val="EF9100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rgbClr val="EF9100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i="1" kern="1200">
        <a:solidFill>
          <a:srgbClr val="EF9100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i="1" kern="1200">
        <a:solidFill>
          <a:srgbClr val="EF9100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i="1" kern="1200">
        <a:solidFill>
          <a:srgbClr val="EF9100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i="1" kern="1200">
        <a:solidFill>
          <a:srgbClr val="EF9100"/>
        </a:solidFill>
        <a:latin typeface="Arial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99FFCC"/>
    <a:srgbClr val="4D4D4D"/>
    <a:srgbClr val="FF99CC"/>
    <a:srgbClr val="666699"/>
    <a:srgbClr val="33CCFF"/>
    <a:srgbClr val="FF99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0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7" d="100"/>
          <a:sy n="57" d="100"/>
        </p:scale>
        <p:origin x="-1734" y="-66"/>
      </p:cViewPr>
      <p:guideLst>
        <p:guide orient="horz" pos="3155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418263" y="9612313"/>
            <a:ext cx="400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447" tIns="45413" rIns="92447" bIns="45413" anchor="ctr">
            <a:spAutoFit/>
          </a:bodyPr>
          <a:lstStyle/>
          <a:p>
            <a:pPr algn="r" defTabSz="933450" eaLnBrk="0" hangingPunct="0"/>
            <a:fld id="{C49EDCF5-95D9-48EC-8475-C5C054A8CBF4}" type="slidenum">
              <a:rPr lang="fr-FR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defTabSz="933450" eaLnBrk="0" hangingPunct="0"/>
              <a:t>‹N°›</a:t>
            </a:fld>
            <a:endParaRPr lang="fr-FR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4396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764088"/>
            <a:ext cx="5049837" cy="42179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447" tIns="45413" rIns="92447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de texte du masque</a:t>
            </a:r>
          </a:p>
          <a:p>
            <a:pPr lvl="1"/>
            <a:r>
              <a:rPr lang="fr-FR" smtClean="0"/>
              <a:t>Second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2662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874713"/>
            <a:ext cx="4679950" cy="3509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418263" y="9612313"/>
            <a:ext cx="4000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447" tIns="45413" rIns="92447" bIns="45413" anchor="ctr">
            <a:spAutoFit/>
          </a:bodyPr>
          <a:lstStyle/>
          <a:p>
            <a:pPr algn="r" defTabSz="933450" eaLnBrk="0" hangingPunct="0"/>
            <a:fld id="{F3166E9D-C97E-45CE-95A9-7AF2C3EFA2D4}" type="slidenum">
              <a:rPr lang="fr-FR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defTabSz="933450" eaLnBrk="0" hangingPunct="0"/>
              <a:t>‹N°›</a:t>
            </a:fld>
            <a:endParaRPr lang="fr-FR" sz="1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2201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0"/>
            <a:ext cx="1581150" cy="6858000"/>
            <a:chOff x="134471" y="0"/>
            <a:chExt cx="1581220" cy="6858000"/>
          </a:xfrm>
        </p:grpSpPr>
        <p:pic>
          <p:nvPicPr>
            <p:cNvPr id="5" name="Picture 6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l="1471" r="83676"/>
            <a:stretch>
              <a:fillRect/>
            </a:stretch>
          </p:blipFill>
          <p:spPr bwMode="auto">
            <a:xfrm>
              <a:off x="134471" y="0"/>
              <a:ext cx="1358153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8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47800" y="0"/>
              <a:ext cx="267891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7546975" y="0"/>
            <a:ext cx="1597025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r="85126"/>
            <a:stretch>
              <a:fillRect/>
            </a:stretch>
          </p:blipFill>
          <p:spPr bwMode="auto">
            <a:xfrm>
              <a:off x="7651376" y="0"/>
              <a:ext cx="136017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9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7413812" y="0"/>
              <a:ext cx="267891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Picture 14" descr="HR-Color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4163" y="4841875"/>
            <a:ext cx="60356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15861A-0896-451F-A5EE-AE8B2AA16CDE}" type="datetime1">
              <a:rPr lang="en-US"/>
              <a:pPr/>
              <a:t>5/9/2019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Overlay-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442663-416B-4BEE-BA75-30193654FF25}" type="datetime4">
              <a:rPr lang="en-US"/>
              <a:pPr/>
              <a:t>May 9, 2019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82DD5F-AE27-4AFF-B117-10783A21F67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6" name="Picture 9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l="4301" r="46875"/>
            <a:stretch>
              <a:fillRect/>
            </a:stretch>
          </p:blipFill>
          <p:spPr bwMode="auto">
            <a:xfrm>
              <a:off x="4495800" y="0"/>
              <a:ext cx="46482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0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267200" y="0"/>
              <a:ext cx="267891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AA141-FCF0-4427-B272-787E5A045445}" type="datetime4">
              <a:rPr lang="en-US"/>
              <a:pPr/>
              <a:t>May 9, 2019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85BA5-DBC7-4F63-9621-36184E5E0F8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1373188"/>
            <a:ext cx="9144000" cy="5484812"/>
            <a:chOff x="0" y="1372650"/>
            <a:chExt cx="9144000" cy="5485350"/>
          </a:xfrm>
        </p:grpSpPr>
        <p:pic>
          <p:nvPicPr>
            <p:cNvPr id="5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t="23334"/>
            <a:stretch>
              <a:fillRect/>
            </a:stretch>
          </p:blipFill>
          <p:spPr bwMode="auto">
            <a:xfrm>
              <a:off x="0" y="1600200"/>
              <a:ext cx="9144000" cy="5257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8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372650"/>
              <a:ext cx="9144000" cy="267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A60388-1F71-4DC3-A1DA-4235A939446D}" type="datetime4">
              <a:rPr lang="en-US"/>
              <a:pPr/>
              <a:t>May 9, 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FC095-235C-4447-8DB6-B37C9C339847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5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l="1471" r="16862"/>
            <a:stretch>
              <a:fillRect/>
            </a:stretch>
          </p:blipFill>
          <p:spPr bwMode="auto">
            <a:xfrm>
              <a:off x="0" y="0"/>
              <a:ext cx="74676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8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428309" y="0"/>
              <a:ext cx="267891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1"/>
            <a:ext cx="6705600" cy="569753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B8AADB-6AAC-4B96-8E72-C068FED1589B}" type="datetime4">
              <a:rPr lang="en-US"/>
              <a:pPr/>
              <a:t>May 9, 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435F2-1F96-4D1F-8FAB-A588AC2E955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1373188"/>
            <a:ext cx="9144000" cy="5484812"/>
            <a:chOff x="0" y="1372650"/>
            <a:chExt cx="9144000" cy="5485350"/>
          </a:xfrm>
        </p:grpSpPr>
        <p:pic>
          <p:nvPicPr>
            <p:cNvPr id="5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t="23334"/>
            <a:stretch>
              <a:fillRect/>
            </a:stretch>
          </p:blipFill>
          <p:spPr bwMode="auto">
            <a:xfrm>
              <a:off x="0" y="1600200"/>
              <a:ext cx="9144000" cy="5257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8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372650"/>
              <a:ext cx="9144000" cy="267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6EBC76-6818-4395-A03C-F318160EF027}" type="datetime4">
              <a:rPr lang="en-US"/>
              <a:pPr/>
              <a:t>May 9, 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93AF6-BEE8-4754-B796-EA3A387EE6D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1581150" cy="6858000"/>
            <a:chOff x="134471" y="0"/>
            <a:chExt cx="1581220" cy="6858000"/>
          </a:xfrm>
        </p:grpSpPr>
        <p:pic>
          <p:nvPicPr>
            <p:cNvPr id="6" name="Picture 6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l="1471" r="83676"/>
            <a:stretch>
              <a:fillRect/>
            </a:stretch>
          </p:blipFill>
          <p:spPr bwMode="auto">
            <a:xfrm>
              <a:off x="134471" y="0"/>
              <a:ext cx="1358153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8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47800" y="0"/>
              <a:ext cx="267891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7546975" y="0"/>
            <a:ext cx="1597025" cy="6858000"/>
            <a:chOff x="7413812" y="0"/>
            <a:chExt cx="1597734" cy="6858000"/>
          </a:xfrm>
        </p:grpSpPr>
        <p:pic>
          <p:nvPicPr>
            <p:cNvPr id="9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r="85126"/>
            <a:stretch>
              <a:fillRect/>
            </a:stretch>
          </p:blipFill>
          <p:spPr bwMode="auto">
            <a:xfrm>
              <a:off x="7651376" y="0"/>
              <a:ext cx="136017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7413812" y="0"/>
              <a:ext cx="267891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1" name="Picture 14" descr="HR-Color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4163" y="4841875"/>
            <a:ext cx="60356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7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noProof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3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DBE019-EF02-4772-83AA-2058052E6270}" type="datetime4">
              <a:rPr lang="en-US"/>
              <a:pPr/>
              <a:t>May 9, 2019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0" y="0"/>
            <a:ext cx="9144000" cy="1190625"/>
            <a:chOff x="0" y="0"/>
            <a:chExt cx="9144000" cy="1191256"/>
          </a:xfrm>
        </p:grpSpPr>
        <p:pic>
          <p:nvPicPr>
            <p:cNvPr id="5" name="Picture 7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b="85555"/>
            <a:stretch>
              <a:fillRect/>
            </a:stretch>
          </p:blipFill>
          <p:spPr bwMode="auto">
            <a:xfrm>
              <a:off x="0" y="0"/>
              <a:ext cx="9144000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8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V="1">
              <a:off x="0" y="923365"/>
              <a:ext cx="9144000" cy="267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10"/>
          <p:cNvGrpSpPr>
            <a:grpSpLocks/>
          </p:cNvGrpSpPr>
          <p:nvPr/>
        </p:nvGrpSpPr>
        <p:grpSpPr bwMode="auto">
          <a:xfrm flipV="1">
            <a:off x="0" y="5667375"/>
            <a:ext cx="9144000" cy="1190625"/>
            <a:chOff x="0" y="0"/>
            <a:chExt cx="9144000" cy="1191256"/>
          </a:xfrm>
        </p:grpSpPr>
        <p:pic>
          <p:nvPicPr>
            <p:cNvPr id="8" name="Picture 11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b="85555"/>
            <a:stretch>
              <a:fillRect/>
            </a:stretch>
          </p:blipFill>
          <p:spPr bwMode="auto">
            <a:xfrm>
              <a:off x="0" y="0"/>
              <a:ext cx="9144000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2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V="1">
              <a:off x="0" y="923365"/>
              <a:ext cx="9144000" cy="267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Picture 13" descr="HR-Color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4163" y="3259138"/>
            <a:ext cx="60356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2"/>
            <a:ext cx="5446714" cy="1730375"/>
          </a:xfrm>
        </p:spPr>
        <p:txBody>
          <a:bodyPr anchor="b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6EDA7A-F0B4-4B22-B67C-C223A98BD9C6}" type="datetime1">
              <a:rPr lang="en-US"/>
              <a:pPr/>
              <a:t>5/9/2019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3823C-32D0-4A89-B5DE-D226F55F8F89}" type="slidenum">
              <a:rPr lang="en-US"/>
              <a:pPr/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0" y="1373188"/>
            <a:ext cx="9144000" cy="5484812"/>
            <a:chOff x="0" y="1372650"/>
            <a:chExt cx="9144000" cy="5485350"/>
          </a:xfrm>
        </p:grpSpPr>
        <p:pic>
          <p:nvPicPr>
            <p:cNvPr id="6" name="Picture 8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t="23334"/>
            <a:stretch>
              <a:fillRect/>
            </a:stretch>
          </p:blipFill>
          <p:spPr bwMode="auto">
            <a:xfrm>
              <a:off x="0" y="1600200"/>
              <a:ext cx="9144000" cy="5257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9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372650"/>
              <a:ext cx="9144000" cy="267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BC1573-D366-4A7B-8823-8D1EF7D7B3B3}" type="datetime4">
              <a:rPr lang="en-US"/>
              <a:pPr/>
              <a:t>May 9, 2019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11C33-BB77-40F3-89A6-C3E90238990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0" y="1373188"/>
            <a:ext cx="9144000" cy="5484812"/>
            <a:chOff x="0" y="1372650"/>
            <a:chExt cx="9144000" cy="5485350"/>
          </a:xfrm>
        </p:grpSpPr>
        <p:pic>
          <p:nvPicPr>
            <p:cNvPr id="8" name="Picture 10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t="23334"/>
            <a:stretch>
              <a:fillRect/>
            </a:stretch>
          </p:blipFill>
          <p:spPr bwMode="auto">
            <a:xfrm>
              <a:off x="0" y="1600200"/>
              <a:ext cx="9144000" cy="5257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372650"/>
              <a:ext cx="9144000" cy="267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Picture 13" descr="Overlay-HorizontalBridge.jpg"/>
          <p:cNvPicPr>
            <a:picLocks noChangeAspect="1"/>
          </p:cNvPicPr>
          <p:nvPr/>
        </p:nvPicPr>
        <p:blipFill>
          <a:blip r:embed="rId3" cstate="print"/>
          <a:srcRect t="23425" r="61031" b="39764"/>
          <a:stretch>
            <a:fillRect/>
          </a:stretch>
        </p:blipFill>
        <p:spPr>
          <a:xfrm>
            <a:off x="4765675" y="2460625"/>
            <a:ext cx="3563938" cy="984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1" name="Picture 14" descr="Overlay-HorizontalBridge.jpg"/>
          <p:cNvPicPr>
            <a:picLocks noChangeAspect="1"/>
          </p:cNvPicPr>
          <p:nvPr/>
        </p:nvPicPr>
        <p:blipFill>
          <a:blip r:embed="rId3" cstate="print"/>
          <a:srcRect t="23425" r="61031" b="39764"/>
          <a:stretch>
            <a:fillRect/>
          </a:stretch>
        </p:blipFill>
        <p:spPr>
          <a:xfrm>
            <a:off x="779463" y="2460625"/>
            <a:ext cx="3563937" cy="984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CBCBDF-665E-4D54-AED6-FFDABC82B27B}" type="datetime4">
              <a:rPr lang="en-US"/>
              <a:pPr/>
              <a:t>May 9, 2019</a:t>
            </a:fld>
            <a:endParaRPr lang="en-US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395B8-18BC-48D4-BB0F-89EB60B2D611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0" y="1373188"/>
            <a:ext cx="9144000" cy="5484812"/>
            <a:chOff x="0" y="1372650"/>
            <a:chExt cx="9144000" cy="5485350"/>
          </a:xfrm>
        </p:grpSpPr>
        <p:pic>
          <p:nvPicPr>
            <p:cNvPr id="4" name="Picture 6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t="23334"/>
            <a:stretch>
              <a:fillRect/>
            </a:stretch>
          </p:blipFill>
          <p:spPr bwMode="auto">
            <a:xfrm>
              <a:off x="0" y="1600200"/>
              <a:ext cx="9144000" cy="5257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7" descr="Overlay-HorizontalBridge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372650"/>
              <a:ext cx="9144000" cy="267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7E6E39-90F9-4367-9A3A-950B7157E1D2}" type="datetime4">
              <a:rPr lang="en-US"/>
              <a:pPr/>
              <a:t>May 9, 2019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521B8-D42B-4129-9B06-475CFE1AAD04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Overlay-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A3BBC5-C056-44A5-B754-E8095A5210D4}" type="datetime4">
              <a:rPr lang="en-US"/>
              <a:pPr/>
              <a:t>May 9, 2019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B6E2F-018B-48B8-82C0-0DB58DCFB49A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6" name="Picture 8" descr="Overlay-Blank.jpg"/>
            <p:cNvPicPr>
              <a:picLocks noChangeAspect="1"/>
            </p:cNvPicPr>
            <p:nvPr userDrawn="1"/>
          </p:nvPicPr>
          <p:blipFill>
            <a:blip r:embed="rId2" cstate="print"/>
            <a:srcRect l="4301" r="46875"/>
            <a:stretch>
              <a:fillRect/>
            </a:stretch>
          </p:blipFill>
          <p:spPr bwMode="auto">
            <a:xfrm>
              <a:off x="4495800" y="0"/>
              <a:ext cx="46482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9" descr="Overlay-VerticalBridge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267200" y="0"/>
              <a:ext cx="267891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1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82F2BE-DA67-4C2F-9ED4-2E692E6E0B7D}" type="datetime4">
              <a:rPr lang="en-US"/>
              <a:pPr/>
              <a:t>May 9, 2019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0A0A3-798D-45E8-874E-3B991322A224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92163" y="39688"/>
            <a:ext cx="757078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92163" y="1762125"/>
            <a:ext cx="7570787" cy="428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625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rgbClr val="8EB4E3"/>
                </a:solidFill>
              </a:defRPr>
            </a:lvl1pPr>
          </a:lstStyle>
          <a:p>
            <a:fld id="{326F8DDA-6C44-4967-8837-4356EAA3A1D6}" type="datetime4">
              <a:rPr lang="en-US"/>
              <a:pPr/>
              <a:t>May 9,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8EB4E3"/>
                </a:solidFill>
              </a:defRPr>
            </a:lvl1pPr>
          </a:lstStyle>
          <a:p>
            <a:fld id="{087E5072-E638-44C5-A4E8-44DD7332748F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147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grpSp>
        <p:nvGrpSpPr>
          <p:cNvPr id="1031" name="Group 9"/>
          <p:cNvGrpSpPr>
            <a:grpSpLocks/>
          </p:cNvGrpSpPr>
          <p:nvPr userDrawn="1"/>
        </p:nvGrpSpPr>
        <p:grpSpPr bwMode="auto">
          <a:xfrm>
            <a:off x="236538" y="0"/>
            <a:ext cx="8896350" cy="6845300"/>
            <a:chOff x="149" y="0"/>
            <a:chExt cx="5604" cy="4312"/>
          </a:xfrm>
        </p:grpSpPr>
        <p:sp>
          <p:nvSpPr>
            <p:cNvPr id="8" name="Rectangle 2"/>
            <p:cNvSpPr>
              <a:spLocks noChangeArrowheads="1"/>
            </p:cNvSpPr>
            <p:nvPr userDrawn="1"/>
          </p:nvSpPr>
          <p:spPr bwMode="auto">
            <a:xfrm>
              <a:off x="149" y="0"/>
              <a:ext cx="150" cy="4312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100000">
                  <a:srgbClr val="ACACAC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endParaRPr>
            </a:p>
          </p:txBody>
        </p:sp>
        <p:sp>
          <p:nvSpPr>
            <p:cNvPr id="9" name="Rectangle 3"/>
            <p:cNvSpPr>
              <a:spLocks noChangeArrowheads="1"/>
            </p:cNvSpPr>
            <p:nvPr userDrawn="1"/>
          </p:nvSpPr>
          <p:spPr bwMode="auto">
            <a:xfrm>
              <a:off x="277" y="0"/>
              <a:ext cx="235" cy="2940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100000">
                  <a:srgbClr val="ACACAC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endParaRPr>
            </a:p>
          </p:txBody>
        </p:sp>
        <p:sp>
          <p:nvSpPr>
            <p:cNvPr id="10" name="Rectangle 4"/>
            <p:cNvSpPr>
              <a:spLocks noChangeArrowheads="1"/>
            </p:cNvSpPr>
            <p:nvPr userDrawn="1"/>
          </p:nvSpPr>
          <p:spPr bwMode="auto">
            <a:xfrm>
              <a:off x="203" y="0"/>
              <a:ext cx="682" cy="2112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100000">
                  <a:srgbClr val="ACACAC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endParaRPr>
            </a:p>
          </p:txBody>
        </p:sp>
        <p:sp>
          <p:nvSpPr>
            <p:cNvPr id="11" name="Rectangle 5"/>
            <p:cNvSpPr>
              <a:spLocks noChangeArrowheads="1"/>
            </p:cNvSpPr>
            <p:nvPr userDrawn="1"/>
          </p:nvSpPr>
          <p:spPr bwMode="auto">
            <a:xfrm>
              <a:off x="256" y="0"/>
              <a:ext cx="192" cy="2448"/>
            </a:xfrm>
            <a:prstGeom prst="rect">
              <a:avLst/>
            </a:prstGeom>
            <a:gradFill rotWithShape="0">
              <a:gsLst>
                <a:gs pos="0">
                  <a:srgbClr val="05184B"/>
                </a:gs>
                <a:gs pos="100000">
                  <a:srgbClr val="114FFB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endParaRPr>
            </a:p>
          </p:txBody>
        </p:sp>
        <p:sp>
          <p:nvSpPr>
            <p:cNvPr id="12" name="Rectangle 6"/>
            <p:cNvSpPr>
              <a:spLocks noChangeArrowheads="1"/>
            </p:cNvSpPr>
            <p:nvPr userDrawn="1"/>
          </p:nvSpPr>
          <p:spPr bwMode="auto">
            <a:xfrm>
              <a:off x="373" y="924"/>
              <a:ext cx="331" cy="768"/>
            </a:xfrm>
            <a:prstGeom prst="rect">
              <a:avLst/>
            </a:prstGeom>
            <a:gradFill rotWithShape="0">
              <a:gsLst>
                <a:gs pos="0">
                  <a:srgbClr val="4B000C"/>
                </a:gs>
                <a:gs pos="100000">
                  <a:srgbClr val="FC0128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 userDrawn="1"/>
          </p:nvSpPr>
          <p:spPr bwMode="auto">
            <a:xfrm>
              <a:off x="320" y="888"/>
              <a:ext cx="5433" cy="84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100000">
                  <a:srgbClr val="ACACAC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endParaRPr>
            </a:p>
          </p:txBody>
        </p:sp>
        <p:sp>
          <p:nvSpPr>
            <p:cNvPr id="14" name="Line 8"/>
            <p:cNvSpPr>
              <a:spLocks noChangeShapeType="1"/>
            </p:cNvSpPr>
            <p:nvPr userDrawn="1"/>
          </p:nvSpPr>
          <p:spPr bwMode="auto">
            <a:xfrm>
              <a:off x="149" y="888"/>
              <a:ext cx="5604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  <p:sldLayoutId id="2147483972" r:id="rId13"/>
  </p:sldLayoutIdLst>
  <p:transition spd="slow">
    <p:random/>
  </p:transition>
  <p:timing>
    <p:tnLst>
      <p:par>
        <p:cTn id="1" dur="indefinite" restart="never" nodeType="tmRoot"/>
      </p:par>
    </p:tnLst>
  </p:timing>
  <p:txStyles>
    <p:titleStyle>
      <a:lvl1pPr algn="ctr" rtl="0" fontAlgn="base">
        <a:lnSpc>
          <a:spcPts val="60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latin typeface="+mn-lt"/>
          <a:ea typeface="ＭＳ Ｐゴシック" charset="-128"/>
          <a:cs typeface="+mj-cs"/>
        </a:defRPr>
      </a:lvl1pPr>
      <a:lvl2pPr algn="ctr" rtl="0" fontAlgn="base">
        <a:lnSpc>
          <a:spcPts val="60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ndara" pitchFamily="34" charset="0"/>
          <a:ea typeface="ＭＳ Ｐゴシック" charset="-128"/>
        </a:defRPr>
      </a:lvl2pPr>
      <a:lvl3pPr algn="ctr" rtl="0" fontAlgn="base">
        <a:lnSpc>
          <a:spcPts val="60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ndara" pitchFamily="34" charset="0"/>
          <a:ea typeface="ＭＳ Ｐゴシック" charset="-128"/>
        </a:defRPr>
      </a:lvl3pPr>
      <a:lvl4pPr algn="ctr" rtl="0" fontAlgn="base">
        <a:lnSpc>
          <a:spcPts val="60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ndara" pitchFamily="34" charset="0"/>
          <a:ea typeface="ＭＳ Ｐゴシック" charset="-128"/>
        </a:defRPr>
      </a:lvl4pPr>
      <a:lvl5pPr algn="ctr" rtl="0" fontAlgn="base">
        <a:lnSpc>
          <a:spcPts val="60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ndara" pitchFamily="34" charset="0"/>
          <a:ea typeface="ＭＳ Ｐゴシック" charset="-128"/>
        </a:defRPr>
      </a:lvl5pPr>
      <a:lvl6pPr marL="457200" algn="ctr" rtl="0" fontAlgn="base">
        <a:lnSpc>
          <a:spcPts val="60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ndara" pitchFamily="34" charset="0"/>
          <a:ea typeface="ＭＳ Ｐゴシック" charset="-128"/>
        </a:defRPr>
      </a:lvl6pPr>
      <a:lvl7pPr marL="914400" algn="ctr" rtl="0" fontAlgn="base">
        <a:lnSpc>
          <a:spcPts val="60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ndara" pitchFamily="34" charset="0"/>
          <a:ea typeface="ＭＳ Ｐゴシック" charset="-128"/>
        </a:defRPr>
      </a:lvl7pPr>
      <a:lvl8pPr marL="1371600" algn="ctr" rtl="0" fontAlgn="base">
        <a:lnSpc>
          <a:spcPts val="60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ndara" pitchFamily="34" charset="0"/>
          <a:ea typeface="ＭＳ Ｐゴシック" charset="-128"/>
        </a:defRPr>
      </a:lvl8pPr>
      <a:lvl9pPr marL="1828800" algn="ctr" rtl="0" fontAlgn="base">
        <a:lnSpc>
          <a:spcPts val="60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ndara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ts val="2400"/>
        </a:spcBef>
        <a:spcAft>
          <a:spcPct val="0"/>
        </a:spcAft>
        <a:buClr>
          <a:srgbClr val="95B3D7"/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ＭＳ Ｐゴシック" charset="-128"/>
          <a:cs typeface="+mn-cs"/>
        </a:defRPr>
      </a:lvl1pPr>
      <a:lvl2pPr marL="685800" indent="-336550" algn="l" rtl="0" fontAlgn="base">
        <a:spcBef>
          <a:spcPts val="600"/>
        </a:spcBef>
        <a:spcAft>
          <a:spcPct val="0"/>
        </a:spcAft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1035050" indent="-349250" algn="l" rtl="0" fontAlgn="base">
        <a:spcBef>
          <a:spcPts val="600"/>
        </a:spcBef>
        <a:spcAft>
          <a:spcPct val="0"/>
        </a:spcAft>
        <a:buClr>
          <a:srgbClr val="95B3D7"/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ＭＳ Ｐゴシック" charset="-128"/>
          <a:cs typeface="+mn-cs"/>
        </a:defRPr>
      </a:lvl3pPr>
      <a:lvl4pPr marL="1371600" indent="-336550" algn="l" rtl="0" fontAlgn="base">
        <a:spcBef>
          <a:spcPts val="600"/>
        </a:spcBef>
        <a:spcAft>
          <a:spcPct val="0"/>
        </a:spcAft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ＭＳ Ｐゴシック" charset="-128"/>
          <a:cs typeface="+mn-cs"/>
        </a:defRPr>
      </a:lvl4pPr>
      <a:lvl5pPr marL="1720850" indent="-349250" algn="l" rtl="0" fontAlgn="base">
        <a:spcBef>
          <a:spcPts val="600"/>
        </a:spcBef>
        <a:spcAft>
          <a:spcPct val="0"/>
        </a:spcAft>
        <a:buClr>
          <a:srgbClr val="95B3D7"/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ＭＳ Ｐゴシック" charset="-128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effectLst>
            <a:outerShdw dist="366324" dir="2021404" algn="ctr" rotWithShape="0">
              <a:srgbClr val="414141"/>
            </a:outerShdw>
          </a:effectLst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fr-FR" sz="12000" dirty="0">
                <a:solidFill>
                  <a:schemeClr val="tx2">
                    <a:lumMod val="50000"/>
                    <a:lumOff val="50000"/>
                  </a:schemeClr>
                </a:solidFill>
                <a:latin typeface="Sage" charset="0"/>
                <a:ea typeface="+mj-ea"/>
              </a:rPr>
              <a:t>S.E.G.P.A.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54200" y="5203825"/>
            <a:ext cx="5446713" cy="852488"/>
          </a:xfrm>
          <a:effectLst>
            <a:outerShdw dist="107763" dir="2700000" algn="ctr" rotWithShape="0">
              <a:srgbClr val="414141"/>
            </a:outerShdw>
          </a:effectLst>
        </p:spPr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fr-FR" sz="2600" dirty="0" smtClean="0">
                <a:solidFill>
                  <a:srgbClr val="95B3D7"/>
                </a:solidFill>
                <a:latin typeface="Sage" charset="0"/>
              </a:rPr>
              <a:t>Collège La </a:t>
            </a:r>
            <a:r>
              <a:rPr lang="fr-FR" sz="2600" dirty="0" err="1" smtClean="0">
                <a:solidFill>
                  <a:srgbClr val="95B3D7"/>
                </a:solidFill>
                <a:latin typeface="Sage" charset="0"/>
              </a:rPr>
              <a:t>Binquenais</a:t>
            </a:r>
            <a:endParaRPr lang="fr-FR" sz="2600" dirty="0" smtClean="0">
              <a:solidFill>
                <a:srgbClr val="95B3D7"/>
              </a:solidFill>
              <a:latin typeface="Sage" charset="0"/>
            </a:endParaRPr>
          </a:p>
          <a:p>
            <a:pPr marL="342900" indent="-342900">
              <a:lnSpc>
                <a:spcPct val="80000"/>
              </a:lnSpc>
            </a:pPr>
            <a:r>
              <a:rPr lang="fr-FR" sz="2600" dirty="0" smtClean="0">
                <a:solidFill>
                  <a:srgbClr val="95B3D7"/>
                </a:solidFill>
                <a:latin typeface="Sage" charset="0"/>
              </a:rPr>
              <a:t>RENNES</a:t>
            </a:r>
          </a:p>
          <a:p>
            <a:pPr marL="342900" indent="-342900">
              <a:lnSpc>
                <a:spcPct val="80000"/>
              </a:lnSpc>
            </a:pPr>
            <a:endParaRPr lang="fr-FR" sz="2600" dirty="0" smtClean="0">
              <a:solidFill>
                <a:srgbClr val="95B3D7"/>
              </a:solidFill>
              <a:latin typeface="Sage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 advTm="11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0" presetID="17" presetClass="entr" presetSubtype="8" fill="hold" grpId="0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650"/>
                            </p:stCondLst>
                            <p:childTnLst>
                              <p:par>
                                <p:cTn id="17" presetID="17" presetClass="entr" presetSubtype="8" fill="hold" grpId="0" nodeType="afterEffect">
                                  <p:stCondLst>
                                    <p:cond delay="6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3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 smtClean="0">
              <a:latin typeface="Century Gothic" pitchFamily="34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r-FR" sz="19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en 4</a:t>
            </a:r>
            <a:r>
              <a:rPr lang="fr-FR" sz="1900" u="sng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ème</a:t>
            </a:r>
            <a:r>
              <a:rPr lang="fr-FR" sz="1900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 </a:t>
            </a:r>
            <a:r>
              <a:rPr lang="fr-FR" sz="1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: découverte du monde du travail</a:t>
            </a:r>
            <a:endParaRPr lang="fr-FR" sz="1900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lvl="1" algn="just">
              <a:lnSpc>
                <a:spcPct val="80000"/>
              </a:lnSpc>
            </a:pPr>
            <a:r>
              <a:rPr lang="fr-FR" sz="1900" dirty="0" smtClean="0">
                <a:solidFill>
                  <a:srgbClr val="0070C0"/>
                </a:solidFill>
                <a:latin typeface="Century Gothic" pitchFamily="34" charset="0"/>
              </a:rPr>
              <a:t>2 stages d</a:t>
            </a:r>
            <a:r>
              <a:rPr lang="ja-JP" altLang="fr-FR" sz="1900" dirty="0" smtClean="0">
                <a:solidFill>
                  <a:srgbClr val="0070C0"/>
                </a:solidFill>
                <a:latin typeface="Century Gothic" pitchFamily="34" charset="0"/>
                <a:ea typeface="メイリオ" charset="-128"/>
              </a:rPr>
              <a:t>’</a:t>
            </a:r>
            <a:r>
              <a:rPr lang="fr-FR" altLang="ja-JP" sz="1900" dirty="0" smtClean="0">
                <a:solidFill>
                  <a:srgbClr val="0070C0"/>
                </a:solidFill>
                <a:latin typeface="Century Gothic" pitchFamily="34" charset="0"/>
              </a:rPr>
              <a:t>initiation d</a:t>
            </a:r>
            <a:r>
              <a:rPr lang="ja-JP" altLang="fr-FR" sz="1900" dirty="0" smtClean="0">
                <a:solidFill>
                  <a:srgbClr val="0070C0"/>
                </a:solidFill>
                <a:latin typeface="Century Gothic" pitchFamily="34" charset="0"/>
                <a:ea typeface="メイリオ" charset="-128"/>
              </a:rPr>
              <a:t>’</a:t>
            </a:r>
            <a:r>
              <a:rPr lang="fr-FR" altLang="ja-JP" sz="1900" dirty="0" smtClean="0">
                <a:solidFill>
                  <a:srgbClr val="0070C0"/>
                </a:solidFill>
                <a:latin typeface="Century Gothic" pitchFamily="34" charset="0"/>
              </a:rPr>
              <a:t>une semaine. </a:t>
            </a:r>
          </a:p>
          <a:p>
            <a:pPr lvl="1" algn="just">
              <a:lnSpc>
                <a:spcPct val="80000"/>
              </a:lnSpc>
              <a:buFont typeface="Wingdings 2" pitchFamily="18" charset="2"/>
              <a:buNone/>
            </a:pPr>
            <a:r>
              <a:rPr lang="fr-FR" sz="1900" dirty="0" smtClean="0">
                <a:latin typeface="Times New Roman" pitchFamily="18" charset="0"/>
                <a:ea typeface="メイリオ" charset="-128"/>
              </a:rPr>
              <a:t>Les stages d'initiation en classe de quatrième ont principalement pour objectif la découverte de milieux professionnels par les élèves afin de développer leurs goûts et leurs aptitudes</a:t>
            </a:r>
          </a:p>
          <a:p>
            <a:pPr>
              <a:lnSpc>
                <a:spcPct val="80000"/>
              </a:lnSpc>
            </a:pPr>
            <a:endParaRPr lang="fr-FR" sz="1900" u="sng" dirty="0" smtClean="0">
              <a:solidFill>
                <a:srgbClr val="FCFEB9"/>
              </a:solidFill>
              <a:latin typeface="Century Gothic" pitchFamily="34" charset="0"/>
            </a:endParaRPr>
          </a:p>
          <a:p>
            <a:pPr>
              <a:lnSpc>
                <a:spcPct val="80000"/>
              </a:lnSpc>
            </a:pPr>
            <a:r>
              <a:rPr lang="fr-FR" sz="19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en 3</a:t>
            </a:r>
            <a:r>
              <a:rPr lang="fr-FR" sz="1900" u="sng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ème</a:t>
            </a:r>
            <a:r>
              <a:rPr lang="fr-FR" sz="1900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 </a:t>
            </a:r>
            <a:r>
              <a:rPr lang="fr-FR" sz="1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: formation en entreprise</a:t>
            </a:r>
          </a:p>
          <a:p>
            <a:pPr lvl="1">
              <a:lnSpc>
                <a:spcPct val="80000"/>
              </a:lnSpc>
            </a:pPr>
            <a:r>
              <a:rPr lang="fr-FR" sz="1900" dirty="0" smtClean="0">
                <a:latin typeface="Century Gothic" pitchFamily="34" charset="0"/>
              </a:rPr>
              <a:t>2 à 3</a:t>
            </a:r>
            <a:r>
              <a:rPr lang="fr-FR" sz="1900" dirty="0" smtClean="0">
                <a:solidFill>
                  <a:srgbClr val="0070C0"/>
                </a:solidFill>
                <a:latin typeface="Century Gothic" pitchFamily="34" charset="0"/>
              </a:rPr>
              <a:t> stages d </a:t>
            </a:r>
            <a:r>
              <a:rPr lang="ja-JP" altLang="fr-FR" sz="1900" dirty="0" smtClean="0">
                <a:solidFill>
                  <a:srgbClr val="0070C0"/>
                </a:solidFill>
                <a:latin typeface="Century Gothic" pitchFamily="34" charset="0"/>
                <a:ea typeface="メイリオ" charset="-128"/>
              </a:rPr>
              <a:t>’</a:t>
            </a:r>
            <a:r>
              <a:rPr lang="fr-FR" altLang="ja-JP" sz="1900" dirty="0" smtClean="0">
                <a:solidFill>
                  <a:srgbClr val="0070C0"/>
                </a:solidFill>
                <a:latin typeface="Century Gothic" pitchFamily="34" charset="0"/>
              </a:rPr>
              <a:t>application de 2 semaines</a:t>
            </a:r>
            <a:r>
              <a:rPr lang="fr-FR" altLang="ja-JP" sz="1900" dirty="0" smtClean="0">
                <a:latin typeface="Century Gothic" pitchFamily="34" charset="0"/>
              </a:rPr>
              <a:t>.</a:t>
            </a:r>
          </a:p>
          <a:p>
            <a:pPr lvl="1" algn="just">
              <a:lnSpc>
                <a:spcPct val="80000"/>
              </a:lnSpc>
              <a:buFont typeface="Wingdings 2" pitchFamily="18" charset="2"/>
              <a:buNone/>
            </a:pPr>
            <a:r>
              <a:rPr lang="fr-FR" sz="1900" dirty="0" smtClean="0">
                <a:latin typeface="Century Gothic" pitchFamily="34" charset="0"/>
              </a:rPr>
              <a:t> </a:t>
            </a:r>
            <a:r>
              <a:rPr lang="fr-FR" sz="1900" dirty="0" smtClean="0">
                <a:latin typeface="Times New Roman" pitchFamily="18" charset="0"/>
                <a:ea typeface="メイリオ" charset="-128"/>
              </a:rPr>
              <a:t>Les stages d'application en classe de troisième ont principalement pour objectif l'articulation entre les compétences acquises dans l'établissement scolaire et les langages techniques et les pratiques du monde professionnel</a:t>
            </a:r>
            <a:endParaRPr lang="fr-FR" sz="1700" dirty="0" smtClean="0">
              <a:latin typeface="Times New Roman" pitchFamily="18" charset="0"/>
              <a:ea typeface="メイリオ" charset="-128"/>
            </a:endParaRPr>
          </a:p>
        </p:txBody>
      </p:sp>
    </p:spTree>
  </p:cSld>
  <p:clrMapOvr>
    <a:masterClrMapping/>
  </p:clrMapOvr>
  <p:transition spd="slow" advTm="20000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8" name="Rectangle 1030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62050"/>
          </a:xfrm>
          <a:noFill/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fr-FR" sz="4400" dirty="0" smtClean="0">
                <a:latin typeface="Century Gothic" pitchFamily="34" charset="0"/>
              </a:rPr>
              <a:t>LE PROJET PROFESSIONNEL</a:t>
            </a:r>
          </a:p>
        </p:txBody>
      </p:sp>
      <p:sp>
        <p:nvSpPr>
          <p:cNvPr id="79879" name="Text Box 1031"/>
          <p:cNvSpPr>
            <a:spLocks noGrp="1" noChangeArrowheads="1"/>
          </p:cNvSpPr>
          <p:nvPr>
            <p:ph idx="1"/>
          </p:nvPr>
        </p:nvSpPr>
        <p:spPr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  <a:spcAft>
                <a:spcPct val="100000"/>
              </a:spcAft>
              <a:tabLst>
                <a:tab pos="6002338" algn="l"/>
              </a:tabLst>
            </a:pPr>
            <a:r>
              <a:rPr lang="fr-FR" sz="3100" dirty="0" smtClean="0">
                <a:solidFill>
                  <a:srgbClr val="0070C0"/>
                </a:solidFill>
                <a:latin typeface="Century Gothic" pitchFamily="34" charset="0"/>
              </a:rPr>
              <a:t>Quel que soit le métier envisagé il faut :</a:t>
            </a:r>
            <a:endParaRPr lang="fr-FR" sz="1800" dirty="0" smtClean="0">
              <a:solidFill>
                <a:srgbClr val="0070C0"/>
              </a:solidFill>
              <a:latin typeface="Century Gothic" pitchFamily="34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rgbClr val="FAC090"/>
              </a:buClr>
              <a:buFont typeface="Wingdings" pitchFamily="2" charset="2"/>
              <a:buChar char="q"/>
              <a:tabLst>
                <a:tab pos="6002338" algn="l"/>
              </a:tabLst>
            </a:pPr>
            <a:r>
              <a:rPr lang="fr-FR" sz="1800" dirty="0" smtClean="0">
                <a:solidFill>
                  <a:srgbClr val="F45B33"/>
                </a:solidFill>
                <a:latin typeface="Century Gothic" pitchFamily="34" charset="0"/>
              </a:rPr>
              <a:t> </a:t>
            </a:r>
            <a:r>
              <a:rPr lang="fr-FR" sz="1800" dirty="0" smtClean="0">
                <a:solidFill>
                  <a:srgbClr val="F45B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Penser à son orientation</a:t>
            </a:r>
            <a:r>
              <a:rPr lang="fr-FR" sz="1800" dirty="0" smtClean="0">
                <a:solidFill>
                  <a:srgbClr val="F45B33"/>
                </a:solidFill>
                <a:latin typeface="Century Gothic" pitchFamily="34" charset="0"/>
              </a:rPr>
              <a:t> et…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rgbClr val="FAC090"/>
              </a:buClr>
              <a:buFont typeface="Wingdings" pitchFamily="2" charset="2"/>
              <a:buChar char="q"/>
              <a:tabLst>
                <a:tab pos="6002338" algn="l"/>
              </a:tabLst>
            </a:pPr>
            <a:r>
              <a:rPr lang="fr-FR" sz="1800" dirty="0" smtClean="0">
                <a:solidFill>
                  <a:srgbClr val="F45B33"/>
                </a:solidFill>
                <a:latin typeface="Century Gothic" pitchFamily="34" charset="0"/>
              </a:rPr>
              <a:t> Choisir une formation pour…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rgbClr val="FAC090"/>
              </a:buClr>
              <a:buFont typeface="Wingdings" pitchFamily="2" charset="2"/>
              <a:buChar char="q"/>
              <a:tabLst>
                <a:tab pos="6002338" algn="l"/>
              </a:tabLst>
            </a:pPr>
            <a:r>
              <a:rPr lang="fr-FR" sz="1800" dirty="0" smtClean="0">
                <a:solidFill>
                  <a:srgbClr val="F45B33"/>
                </a:solidFill>
                <a:latin typeface="Century Gothic" pitchFamily="34" charset="0"/>
              </a:rPr>
              <a:t> Obtenir une qualification CAP (niveau V)</a:t>
            </a:r>
          </a:p>
        </p:txBody>
      </p:sp>
    </p:spTree>
  </p:cSld>
  <p:clrMapOvr>
    <a:masterClrMapping/>
  </p:clrMapOvr>
  <p:transition spd="slow" advTm="1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79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805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75"/>
                                        <p:tgtEl>
                                          <p:spTgt spid="798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485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75"/>
                                        <p:tgtEl>
                                          <p:spTgt spid="798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165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75"/>
                                        <p:tgtEl>
                                          <p:spTgt spid="798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8" grpId="0" autoUpdateAnimBg="0"/>
      <p:bldP spid="79879" grpId="0" build="p" autoUpdateAnimBg="0" advAuto="5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6" name="Rectangle 1034"/>
          <p:cNvSpPr>
            <a:spLocks noGrp="1" noChangeArrowheads="1"/>
          </p:cNvSpPr>
          <p:nvPr>
            <p:ph idx="1"/>
          </p:nvPr>
        </p:nvSpPr>
        <p:spPr>
          <a:xfrm>
            <a:off x="855663" y="400050"/>
            <a:ext cx="7772400" cy="1390650"/>
          </a:xfrm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ctr"/>
            <a:r>
              <a:rPr lang="fr-FR" sz="4400" smtClean="0">
                <a:latin typeface="Century Gothic" pitchFamily="34" charset="0"/>
              </a:rPr>
              <a:t>Le projet professionnel</a:t>
            </a:r>
            <a:endParaRPr lang="fr-FR" sz="7200" smtClean="0">
              <a:latin typeface="Century Gothic" pitchFamily="34" charset="0"/>
            </a:endParaRPr>
          </a:p>
        </p:txBody>
      </p:sp>
      <p:sp>
        <p:nvSpPr>
          <p:cNvPr id="80901" name="Text Box 1029"/>
          <p:cNvSpPr txBox="1">
            <a:spLocks noChangeArrowheads="1"/>
          </p:cNvSpPr>
          <p:nvPr/>
        </p:nvSpPr>
        <p:spPr bwMode="auto">
          <a:xfrm>
            <a:off x="914400" y="1981200"/>
            <a:ext cx="7620000" cy="18158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FR" sz="3200" b="1" dirty="0">
                <a:solidFill>
                  <a:srgbClr val="CC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Deux solutions pour préparer au </a:t>
            </a:r>
            <a:r>
              <a:rPr lang="fr-FR" sz="4000" b="1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C.A.P</a:t>
            </a:r>
            <a:r>
              <a:rPr lang="fr-FR" sz="4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fr-FR" sz="4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(Certificat d’Aptitude Professionnelle)</a:t>
            </a:r>
            <a:endParaRPr lang="fr-FR" sz="4000" b="1" dirty="0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0902" name="AutoShape 1030"/>
          <p:cNvSpPr>
            <a:spLocks noChangeArrowheads="1"/>
          </p:cNvSpPr>
          <p:nvPr/>
        </p:nvSpPr>
        <p:spPr bwMode="auto">
          <a:xfrm rot="2869704">
            <a:off x="5232527" y="4117807"/>
            <a:ext cx="1497818" cy="398013"/>
          </a:xfrm>
          <a:custGeom>
            <a:avLst/>
            <a:gdLst>
              <a:gd name="T0" fmla="*/ 116128800 w 21600"/>
              <a:gd name="T1" fmla="*/ 0 h 21600"/>
              <a:gd name="T2" fmla="*/ 0 w 21600"/>
              <a:gd name="T3" fmla="*/ 4838700 h 21600"/>
              <a:gd name="T4" fmla="*/ 116128800 w 21600"/>
              <a:gd name="T5" fmla="*/ 9677400 h 21600"/>
              <a:gd name="T6" fmla="*/ 154838400 w 21600"/>
              <a:gd name="T7" fmla="*/ 48387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80903" name="AutoShape 1031"/>
          <p:cNvSpPr>
            <a:spLocks noChangeArrowheads="1"/>
          </p:cNvSpPr>
          <p:nvPr/>
        </p:nvSpPr>
        <p:spPr bwMode="auto">
          <a:xfrm rot="7846440">
            <a:off x="2347509" y="4101393"/>
            <a:ext cx="1447164" cy="430840"/>
          </a:xfrm>
          <a:custGeom>
            <a:avLst/>
            <a:gdLst>
              <a:gd name="T0" fmla="*/ 116128800 w 21600"/>
              <a:gd name="T1" fmla="*/ 0 h 21600"/>
              <a:gd name="T2" fmla="*/ 0 w 21600"/>
              <a:gd name="T3" fmla="*/ 4838700 h 21600"/>
              <a:gd name="T4" fmla="*/ 116128800 w 21600"/>
              <a:gd name="T5" fmla="*/ 9677400 h 21600"/>
              <a:gd name="T6" fmla="*/ 154838400 w 21600"/>
              <a:gd name="T7" fmla="*/ 48387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80904" name="Text Box 1032"/>
          <p:cNvSpPr txBox="1">
            <a:spLocks noChangeArrowheads="1"/>
          </p:cNvSpPr>
          <p:nvPr/>
        </p:nvSpPr>
        <p:spPr bwMode="auto">
          <a:xfrm>
            <a:off x="762000" y="5029200"/>
            <a:ext cx="3581400" cy="1323439"/>
          </a:xfrm>
          <a:prstGeom prst="rect">
            <a:avLst/>
          </a:prstGeom>
          <a:solidFill>
            <a:srgbClr val="FCFEB9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FR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Structures scolaires</a:t>
            </a:r>
            <a:endParaRPr lang="fr-FR" sz="40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905" name="Text Box 1033"/>
          <p:cNvSpPr txBox="1">
            <a:spLocks noChangeArrowheads="1"/>
          </p:cNvSpPr>
          <p:nvPr/>
        </p:nvSpPr>
        <p:spPr bwMode="auto">
          <a:xfrm>
            <a:off x="4724400" y="5029200"/>
            <a:ext cx="4114800" cy="1323439"/>
          </a:xfrm>
          <a:prstGeom prst="rect">
            <a:avLst/>
          </a:prstGeom>
          <a:solidFill>
            <a:srgbClr val="FCFEB9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FR" sz="4000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Apprentissage en entreprise</a:t>
            </a:r>
            <a:endParaRPr lang="fr-FR" sz="40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6" grpId="0" autoUpdateAnimBg="0"/>
      <p:bldP spid="80901" grpId="0" autoUpdateAnimBg="0"/>
      <p:bldP spid="80902" grpId="0" animBg="1"/>
      <p:bldP spid="80903" grpId="0" animBg="1"/>
      <p:bldP spid="80904" grpId="0" animBg="1" autoUpdateAnimBg="0"/>
      <p:bldP spid="80905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6663" y="39688"/>
            <a:ext cx="6916287" cy="1412875"/>
          </a:xfrm>
        </p:spPr>
        <p:txBody>
          <a:bodyPr>
            <a:normAutofit fontScale="90000"/>
          </a:bodyPr>
          <a:lstStyle/>
          <a:p>
            <a:r>
              <a:rPr lang="fr-FR" sz="4900" dirty="0" smtClean="0">
                <a:latin typeface="Century Gothic" pitchFamily="34" charset="0"/>
              </a:rPr>
              <a:t>Les orientations post-3ème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0000"/>
                </a:solidFill>
                <a:latin typeface="Trebuchet MS" pitchFamily="34" charset="0"/>
              </a:rPr>
              <a:t>départ vers une formation CAP par </a:t>
            </a:r>
            <a:r>
              <a:rPr lang="fr-FR" dirty="0" smtClean="0">
                <a:solidFill>
                  <a:srgbClr val="FFA466"/>
                </a:solidFill>
                <a:latin typeface="Trebuchet MS" pitchFamily="34" charset="0"/>
              </a:rPr>
              <a:t>alternance</a:t>
            </a:r>
            <a:r>
              <a:rPr lang="fr-FR" dirty="0" smtClean="0">
                <a:solidFill>
                  <a:srgbClr val="000000"/>
                </a:solidFill>
                <a:latin typeface="Trebuchet MS" pitchFamily="34" charset="0"/>
              </a:rPr>
              <a:t> au CFA (Centre de Formation des Apprentis). </a:t>
            </a:r>
          </a:p>
          <a:p>
            <a:r>
              <a:rPr lang="fr-FR" dirty="0" smtClean="0">
                <a:solidFill>
                  <a:srgbClr val="000000"/>
                </a:solidFill>
                <a:latin typeface="Trebuchet MS" pitchFamily="34" charset="0"/>
              </a:rPr>
              <a:t>en Lycée Professionnel (LP) ou en Etablissement Régional d’Enseignement Adapté (EREA)  ou autres structures (MFR, Lycée agricole…)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1378424" y="0"/>
            <a:ext cx="7460776" cy="1162050"/>
          </a:xfrm>
          <a:noFill/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spcAft>
                <a:spcPts val="600"/>
              </a:spcAft>
              <a:buFontTx/>
              <a:buChar char="•"/>
            </a:pPr>
            <a:r>
              <a:rPr lang="fr-FR" sz="4000" dirty="0" smtClean="0">
                <a:latin typeface="Century Gothic" pitchFamily="34" charset="0"/>
              </a:rPr>
              <a:t>Champs professionnels accessibles en C.A.P.</a:t>
            </a:r>
          </a:p>
        </p:txBody>
      </p:sp>
      <p:pic>
        <p:nvPicPr>
          <p:cNvPr id="28677" name="Picture 5" descr="BD07070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1752600"/>
            <a:ext cx="1887538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6" descr="BD07077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828800"/>
            <a:ext cx="2151063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0" name="Picture 8" descr="BD07074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1905000"/>
            <a:ext cx="3030538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1" name="Picture 9" descr="BD07068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2286000"/>
            <a:ext cx="3886200" cy="318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2" name="Picture 10" descr="BD07101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6600" y="1752600"/>
            <a:ext cx="328295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3" name="Picture 11" descr="BD07121_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0400" y="2590800"/>
            <a:ext cx="3725863" cy="343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4" name="Picture 12" descr="BD07060_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48000" y="2362200"/>
            <a:ext cx="3871913" cy="313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914400" y="1697038"/>
            <a:ext cx="2133600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FR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Hygiène Alimentation Service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685800" y="2590800"/>
            <a:ext cx="2667000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FR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 : entretien des locaux, cuisine, service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914400" y="3884613"/>
            <a:ext cx="2133600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FR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Vente Distribution Magasinage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6611938" y="1905000"/>
            <a:ext cx="2133600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FR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Mécanique et Maintenance</a:t>
            </a:r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6926263" y="3098800"/>
            <a:ext cx="2133600" cy="35394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F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Bâtiment </a:t>
            </a:r>
            <a:r>
              <a:rPr lang="fr-FR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Peinture, maçonnerie, couverture, installation sanitaire et </a:t>
            </a:r>
            <a:r>
              <a:rPr lang="fr-F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thermique</a:t>
            </a:r>
          </a:p>
          <a:p>
            <a:pPr algn="ctr" eaLnBrk="0" hangingPunct="0">
              <a:spcBef>
                <a:spcPct val="50000"/>
              </a:spcBef>
            </a:pPr>
            <a:endParaRPr lang="fr-FR" sz="20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fr-FR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…….</a:t>
            </a:r>
            <a:endParaRPr lang="fr-FR" sz="3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8693" name="Picture 21" descr="BD07072_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38600" y="2057400"/>
            <a:ext cx="1979613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838200" y="5126038"/>
            <a:ext cx="2362200" cy="1311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FR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Espace Rural Environnement : travaux paysagers, horticulture</a:t>
            </a:r>
          </a:p>
        </p:txBody>
      </p:sp>
      <p:sp>
        <p:nvSpPr>
          <p:cNvPr id="21520" name="AutoShape 0"/>
          <p:cNvSpPr>
            <a:spLocks noChangeAspect="1" noChangeArrowheads="1"/>
          </p:cNvSpPr>
          <p:nvPr/>
        </p:nvSpPr>
        <p:spPr bwMode="auto">
          <a:xfrm>
            <a:off x="5895975" y="1162050"/>
            <a:ext cx="328295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pic>
        <p:nvPicPr>
          <p:cNvPr id="28695" name="Picture 23" descr="BD07099_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2563" y="1828800"/>
            <a:ext cx="2073275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30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28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0" presetID="23" presetClass="entr" presetSubtype="28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23" presetClass="entr" presetSubtype="28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35" presetID="23" presetClass="entr" presetSubtype="28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40" presetID="23" presetClass="entr" presetSubtype="28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50" presetID="23" presetClass="entr" presetSubtype="28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60" presetID="23" presetClass="entr" presetSubtype="28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3000"/>
                            </p:stCondLst>
                            <p:childTnLst>
                              <p:par>
                                <p:cTn id="65" presetID="23" presetClass="entr" presetSubtype="28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75" presetID="23" presetClass="entr" presetSubtype="28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67500"/>
                            </p:stCondLst>
                            <p:childTnLst>
                              <p:par>
                                <p:cTn id="80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utoUpdateAnimBg="0"/>
      <p:bldP spid="28686" grpId="0" autoUpdateAnimBg="0"/>
      <p:bldP spid="28688" grpId="0" autoUpdateAnimBg="0"/>
      <p:bldP spid="28690" grpId="0" autoUpdateAnimBg="0"/>
      <p:bldP spid="28691" grpId="0" autoUpdateAnimBg="0"/>
      <p:bldP spid="28692" grpId="0" autoUpdateAnimBg="0"/>
      <p:bldP spid="2869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42197" y="39688"/>
            <a:ext cx="6820753" cy="1412875"/>
          </a:xfrm>
        </p:spPr>
        <p:txBody>
          <a:bodyPr>
            <a:normAutofit fontScale="90000"/>
          </a:bodyPr>
          <a:lstStyle/>
          <a:p>
            <a:pPr>
              <a:spcAft>
                <a:spcPts val="600"/>
              </a:spcAft>
              <a:buFontTx/>
              <a:buChar char="•"/>
            </a:pPr>
            <a:r>
              <a:rPr lang="fr-FR" sz="4900" dirty="0" smtClean="0">
                <a:latin typeface="Century Gothic" pitchFamily="34" charset="0"/>
              </a:rPr>
              <a:t>LA SEGPA, c</a:t>
            </a:r>
            <a:r>
              <a:rPr lang="ja-JP" altLang="fr-FR" sz="4900" dirty="0" smtClean="0">
                <a:latin typeface="Century Gothic" pitchFamily="34" charset="0"/>
              </a:rPr>
              <a:t>’</a:t>
            </a:r>
            <a:r>
              <a:rPr lang="fr-FR" altLang="ja-JP" sz="4900" dirty="0" smtClean="0">
                <a:latin typeface="Century Gothic" pitchFamily="34" charset="0"/>
              </a:rPr>
              <a:t>est aussi…</a:t>
            </a:r>
            <a:endParaRPr lang="fr-FR" sz="4900" dirty="0" smtClean="0">
              <a:latin typeface="Century Gothic" pitchFamily="34" charset="0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FR" sz="2000" b="1" i="1" dirty="0" smtClean="0">
                <a:latin typeface="Century Gothic" pitchFamily="34" charset="0"/>
              </a:rPr>
              <a:t>Passage de l</a:t>
            </a:r>
            <a:r>
              <a:rPr lang="ja-JP" altLang="fr-FR" sz="2000" b="1" i="1" dirty="0" smtClean="0">
                <a:latin typeface="Century Gothic" pitchFamily="34" charset="0"/>
                <a:ea typeface="メイリオ" charset="-128"/>
              </a:rPr>
              <a:t>’</a:t>
            </a:r>
            <a:r>
              <a:rPr lang="fr-FR" altLang="ja-JP" sz="2000" b="1" i="1" dirty="0" smtClean="0">
                <a:latin typeface="Century Gothic" pitchFamily="34" charset="0"/>
              </a:rPr>
              <a:t>ASSR1 et de l</a:t>
            </a:r>
            <a:r>
              <a:rPr lang="ja-JP" altLang="fr-FR" sz="2000" b="1" i="1" dirty="0" smtClean="0">
                <a:latin typeface="Century Gothic" pitchFamily="34" charset="0"/>
                <a:ea typeface="メイリオ" charset="-128"/>
              </a:rPr>
              <a:t>’</a:t>
            </a:r>
            <a:r>
              <a:rPr lang="fr-FR" altLang="ja-JP" sz="2000" b="1" i="1" dirty="0" smtClean="0">
                <a:latin typeface="Century Gothic" pitchFamily="34" charset="0"/>
              </a:rPr>
              <a:t>ASSR2</a:t>
            </a:r>
            <a:endParaRPr lang="fr-FR" sz="2000" b="1" i="1" dirty="0" smtClean="0">
              <a:latin typeface="Century Gothic" pitchFamily="34" charset="0"/>
            </a:endParaRPr>
          </a:p>
          <a:p>
            <a:pPr>
              <a:lnSpc>
                <a:spcPct val="80000"/>
              </a:lnSpc>
            </a:pPr>
            <a:r>
              <a:rPr lang="fr-FR" sz="2000" b="1" i="1" dirty="0" smtClean="0">
                <a:latin typeface="Century Gothic" pitchFamily="34" charset="0"/>
              </a:rPr>
              <a:t>Passage du diplôme Prévention et Secours Civiques de niveau 1</a:t>
            </a:r>
          </a:p>
          <a:p>
            <a:pPr>
              <a:lnSpc>
                <a:spcPct val="80000"/>
              </a:lnSpc>
            </a:pPr>
            <a:r>
              <a:rPr lang="fr-FR" sz="2000" b="1" i="1" dirty="0" smtClean="0">
                <a:latin typeface="Century Gothic" pitchFamily="34" charset="0"/>
              </a:rPr>
              <a:t>Formation SST : Sauveteurs Secouristes au Travail</a:t>
            </a:r>
          </a:p>
          <a:p>
            <a:pPr>
              <a:lnSpc>
                <a:spcPct val="80000"/>
              </a:lnSpc>
            </a:pPr>
            <a:endParaRPr lang="fr-FR" sz="2000" b="1" i="1" dirty="0" smtClean="0">
              <a:latin typeface="Century Gothic" pitchFamily="34" charset="0"/>
            </a:endParaRPr>
          </a:p>
          <a:p>
            <a:pPr>
              <a:lnSpc>
                <a:spcPct val="80000"/>
              </a:lnSpc>
            </a:pPr>
            <a:endParaRPr lang="fr-FR" sz="2000" dirty="0" smtClean="0">
              <a:latin typeface="Century Gothic" pitchFamily="34" charset="0"/>
            </a:endParaRPr>
          </a:p>
          <a:p>
            <a:pPr>
              <a:lnSpc>
                <a:spcPct val="80000"/>
              </a:lnSpc>
            </a:pPr>
            <a:endParaRPr lang="fr-FR" sz="2000" dirty="0" smtClean="0">
              <a:latin typeface="Century Gothic" pitchFamily="34" charset="0"/>
            </a:endParaRPr>
          </a:p>
          <a:p>
            <a:pPr>
              <a:lnSpc>
                <a:spcPct val="80000"/>
              </a:lnSpc>
              <a:buFont typeface="Monotype Sorts" charset="2"/>
              <a:buNone/>
            </a:pPr>
            <a:endParaRPr lang="fr-FR" sz="2000" dirty="0" smtClean="0">
              <a:latin typeface="Century Gothic" pitchFamily="34" charset="0"/>
            </a:endParaRPr>
          </a:p>
          <a:p>
            <a:pPr>
              <a:lnSpc>
                <a:spcPct val="80000"/>
              </a:lnSpc>
              <a:buFont typeface="Monotype Sorts" charset="2"/>
              <a:buNone/>
            </a:pPr>
            <a:endParaRPr lang="fr-FR" sz="2000" dirty="0" smtClean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143684" dir="2700000" algn="ctr" rotWithShape="0">
              <a:srgbClr val="AD6900"/>
            </a:outerShdw>
          </a:effectLst>
        </p:spPr>
        <p:txBody>
          <a:bodyPr/>
          <a:lstStyle/>
          <a:p>
            <a:r>
              <a:rPr lang="fr-FR" sz="9600" smtClean="0">
                <a:solidFill>
                  <a:srgbClr val="EAEC5E"/>
                </a:solidFill>
                <a:latin typeface="Sage" charset="0"/>
              </a:rPr>
              <a:t>S.E.G.P.A.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2057400"/>
            <a:ext cx="5715000" cy="40386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SzPct val="40000"/>
              <a:buFont typeface="Monotype Sorts" charset="2"/>
              <a:buChar char="q"/>
            </a:pPr>
            <a:r>
              <a:rPr lang="fr-FR" sz="5400" dirty="0" smtClean="0">
                <a:solidFill>
                  <a:srgbClr val="333399"/>
                </a:solidFill>
                <a:latin typeface="Sage" charset="0"/>
              </a:rPr>
              <a:t>S</a:t>
            </a:r>
            <a:r>
              <a:rPr lang="fr-FR" sz="4000" dirty="0" smtClean="0">
                <a:solidFill>
                  <a:srgbClr val="333399"/>
                </a:solidFill>
                <a:latin typeface="Sage" charset="0"/>
              </a:rPr>
              <a:t>ection</a:t>
            </a:r>
          </a:p>
          <a:p>
            <a:pPr>
              <a:lnSpc>
                <a:spcPct val="80000"/>
              </a:lnSpc>
              <a:spcBef>
                <a:spcPct val="0"/>
              </a:spcBef>
              <a:buSzPct val="55000"/>
              <a:buFont typeface="Monotype Sorts" charset="2"/>
              <a:buChar char="q"/>
            </a:pPr>
            <a:r>
              <a:rPr lang="fr-FR" sz="4000" dirty="0" smtClean="0">
                <a:solidFill>
                  <a:srgbClr val="333399"/>
                </a:solidFill>
                <a:latin typeface="Sage" charset="0"/>
              </a:rPr>
              <a:t>d'</a:t>
            </a:r>
            <a:r>
              <a:rPr lang="fr-FR" sz="5400" dirty="0" smtClean="0">
                <a:solidFill>
                  <a:srgbClr val="333399"/>
                </a:solidFill>
                <a:latin typeface="Sage" charset="0"/>
              </a:rPr>
              <a:t>E</a:t>
            </a:r>
            <a:r>
              <a:rPr lang="fr-FR" sz="4000" dirty="0" smtClean="0">
                <a:solidFill>
                  <a:srgbClr val="333399"/>
                </a:solidFill>
                <a:latin typeface="Sage" charset="0"/>
              </a:rPr>
              <a:t>nseignement</a:t>
            </a:r>
          </a:p>
          <a:p>
            <a:pPr>
              <a:lnSpc>
                <a:spcPct val="80000"/>
              </a:lnSpc>
              <a:spcBef>
                <a:spcPct val="0"/>
              </a:spcBef>
              <a:buSzPct val="40000"/>
              <a:buFont typeface="Monotype Sorts" charset="2"/>
              <a:buChar char="q"/>
            </a:pPr>
            <a:r>
              <a:rPr lang="fr-FR" sz="5400" dirty="0" smtClean="0">
                <a:solidFill>
                  <a:srgbClr val="333399"/>
                </a:solidFill>
                <a:latin typeface="Sage" charset="0"/>
              </a:rPr>
              <a:t>G</a:t>
            </a:r>
            <a:r>
              <a:rPr lang="fr-FR" sz="4000" dirty="0" smtClean="0">
                <a:solidFill>
                  <a:srgbClr val="333399"/>
                </a:solidFill>
                <a:latin typeface="Sage" charset="0"/>
              </a:rPr>
              <a:t>énéral</a:t>
            </a:r>
          </a:p>
          <a:p>
            <a:pPr>
              <a:lnSpc>
                <a:spcPct val="80000"/>
              </a:lnSpc>
              <a:spcBef>
                <a:spcPct val="0"/>
              </a:spcBef>
              <a:buSzPct val="55000"/>
              <a:buFont typeface="Monotype Sorts" charset="2"/>
              <a:buChar char="q"/>
            </a:pPr>
            <a:r>
              <a:rPr lang="fr-FR" sz="4000" dirty="0" smtClean="0">
                <a:solidFill>
                  <a:srgbClr val="333399"/>
                </a:solidFill>
                <a:latin typeface="Sage" charset="0"/>
              </a:rPr>
              <a:t>et </a:t>
            </a:r>
            <a:r>
              <a:rPr lang="fr-FR" sz="5400" dirty="0" smtClean="0">
                <a:solidFill>
                  <a:srgbClr val="333399"/>
                </a:solidFill>
                <a:latin typeface="Sage" charset="0"/>
              </a:rPr>
              <a:t>P</a:t>
            </a:r>
            <a:r>
              <a:rPr lang="fr-FR" sz="4000" dirty="0" smtClean="0">
                <a:solidFill>
                  <a:srgbClr val="333399"/>
                </a:solidFill>
                <a:latin typeface="Sage" charset="0"/>
              </a:rPr>
              <a:t>rofessionnel</a:t>
            </a:r>
          </a:p>
          <a:p>
            <a:pPr>
              <a:lnSpc>
                <a:spcPct val="80000"/>
              </a:lnSpc>
              <a:spcBef>
                <a:spcPct val="0"/>
              </a:spcBef>
              <a:buSzPct val="40000"/>
              <a:buFont typeface="Monotype Sorts" charset="2"/>
              <a:buChar char="q"/>
            </a:pPr>
            <a:r>
              <a:rPr lang="fr-FR" sz="5400" dirty="0" smtClean="0">
                <a:solidFill>
                  <a:srgbClr val="333399"/>
                </a:solidFill>
                <a:latin typeface="Sage" charset="0"/>
              </a:rPr>
              <a:t>A</a:t>
            </a:r>
            <a:r>
              <a:rPr lang="fr-FR" sz="4000" dirty="0" smtClean="0">
                <a:solidFill>
                  <a:srgbClr val="333399"/>
                </a:solidFill>
                <a:latin typeface="Sage" charset="0"/>
              </a:rPr>
              <a:t>dapté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Monotype Sorts" charset="2"/>
              <a:buNone/>
            </a:pPr>
            <a:r>
              <a:rPr lang="fr-FR" sz="4000" dirty="0" smtClean="0">
                <a:latin typeface="Sage" charset="0"/>
              </a:rPr>
              <a:t>                  </a:t>
            </a:r>
          </a:p>
        </p:txBody>
      </p:sp>
    </p:spTree>
    <p:custDataLst>
      <p:tags r:id="rId1"/>
    </p:custDataLst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 advTm="14672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F91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F91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F91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F91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F91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F91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>
          <a:xfrm>
            <a:off x="1460310" y="39688"/>
            <a:ext cx="6902640" cy="1412875"/>
          </a:xfrm>
        </p:spPr>
        <p:txBody>
          <a:bodyPr/>
          <a:lstStyle/>
          <a:p>
            <a:r>
              <a:rPr lang="fr-FR" u="sng" dirty="0" smtClean="0">
                <a:latin typeface="Century Gothic" pitchFamily="34" charset="0"/>
              </a:rPr>
              <a:t>Equipe enseignante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792163" y="1452563"/>
            <a:ext cx="7570787" cy="4934589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endParaRPr lang="fr-FR" sz="2200" dirty="0" smtClean="0">
              <a:latin typeface="Century Gothic" pitchFamily="34" charset="0"/>
            </a:endParaRPr>
          </a:p>
          <a:p>
            <a:pPr>
              <a:lnSpc>
                <a:spcPct val="70000"/>
              </a:lnSpc>
            </a:pPr>
            <a:r>
              <a:rPr lang="fr-FR" sz="2200" b="1" dirty="0" smtClean="0">
                <a:solidFill>
                  <a:srgbClr val="333399"/>
                </a:solidFill>
                <a:latin typeface="Century Gothic" pitchFamily="34" charset="0"/>
              </a:rPr>
              <a:t>Un directeur de SEGPA </a:t>
            </a:r>
            <a:r>
              <a:rPr lang="fr-FR" sz="2200" dirty="0" smtClean="0">
                <a:solidFill>
                  <a:srgbClr val="333399"/>
                </a:solidFill>
                <a:latin typeface="Century Gothic" pitchFamily="34" charset="0"/>
              </a:rPr>
              <a:t>: M. FROSTIN</a:t>
            </a:r>
          </a:p>
          <a:p>
            <a:pPr>
              <a:lnSpc>
                <a:spcPct val="70000"/>
              </a:lnSpc>
            </a:pPr>
            <a:r>
              <a:rPr lang="fr-FR" sz="2200" dirty="0" smtClean="0">
                <a:solidFill>
                  <a:srgbClr val="333399"/>
                </a:solidFill>
                <a:latin typeface="Century Gothic" pitchFamily="34" charset="0"/>
              </a:rPr>
              <a:t> </a:t>
            </a:r>
            <a:r>
              <a:rPr lang="fr-FR" sz="2200" b="1" dirty="0" smtClean="0">
                <a:solidFill>
                  <a:srgbClr val="333399"/>
                </a:solidFill>
                <a:latin typeface="Century Gothic" pitchFamily="34" charset="0"/>
              </a:rPr>
              <a:t>3 </a:t>
            </a:r>
            <a:r>
              <a:rPr lang="fr-FR" sz="22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professeurs des écoles spécialisés (CAPSAIS ou </a:t>
            </a:r>
            <a:br>
              <a:rPr lang="fr-FR" sz="22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</a:br>
            <a:r>
              <a:rPr lang="fr-FR" sz="22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CAPA-SH)</a:t>
            </a:r>
            <a:r>
              <a:rPr lang="fr-FR" sz="2200" b="1" dirty="0" smtClean="0">
                <a:solidFill>
                  <a:srgbClr val="333399"/>
                </a:solidFill>
                <a:latin typeface="Century Gothic" pitchFamily="34" charset="0"/>
              </a:rPr>
              <a:t> : </a:t>
            </a:r>
          </a:p>
          <a:p>
            <a:pPr>
              <a:lnSpc>
                <a:spcPct val="70000"/>
              </a:lnSpc>
              <a:buFont typeface="Candara" pitchFamily="34" charset="0"/>
              <a:buNone/>
            </a:pPr>
            <a:r>
              <a:rPr lang="fr-FR" sz="2200" dirty="0" smtClean="0">
                <a:solidFill>
                  <a:srgbClr val="333399"/>
                </a:solidFill>
                <a:latin typeface="Century Gothic" pitchFamily="34" charset="0"/>
              </a:rPr>
              <a:t>	Mmes GRISON  et MARCHAL, M. BOROWIEL</a:t>
            </a:r>
          </a:p>
          <a:p>
            <a:pPr>
              <a:lnSpc>
                <a:spcPct val="70000"/>
              </a:lnSpc>
            </a:pPr>
            <a:r>
              <a:rPr lang="fr-FR" sz="2200" b="1" dirty="0" smtClean="0">
                <a:solidFill>
                  <a:srgbClr val="333399"/>
                </a:solidFill>
                <a:latin typeface="Century Gothic" pitchFamily="34" charset="0"/>
              </a:rPr>
              <a:t>2 </a:t>
            </a:r>
            <a:r>
              <a:rPr lang="fr-FR" sz="22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Professeurs de Lycée Professionnel</a:t>
            </a:r>
            <a:r>
              <a:rPr lang="fr-FR" sz="2200" b="1" dirty="0" smtClean="0">
                <a:solidFill>
                  <a:srgbClr val="333399"/>
                </a:solidFill>
                <a:latin typeface="Century Gothic" pitchFamily="34" charset="0"/>
              </a:rPr>
              <a:t> </a:t>
            </a:r>
            <a:r>
              <a:rPr lang="fr-FR" sz="2200" dirty="0" smtClean="0">
                <a:solidFill>
                  <a:srgbClr val="333399"/>
                </a:solidFill>
                <a:latin typeface="Century Gothic" pitchFamily="34" charset="0"/>
              </a:rPr>
              <a:t>: </a:t>
            </a:r>
          </a:p>
          <a:p>
            <a:pPr>
              <a:lnSpc>
                <a:spcPct val="70000"/>
              </a:lnSpc>
              <a:buFont typeface="Candara" pitchFamily="34" charset="0"/>
              <a:buNone/>
            </a:pPr>
            <a:r>
              <a:rPr lang="fr-FR" sz="2200" dirty="0" smtClean="0">
                <a:solidFill>
                  <a:srgbClr val="333399"/>
                </a:solidFill>
                <a:latin typeface="Century Gothic" pitchFamily="34" charset="0"/>
              </a:rPr>
              <a:t>	Mme MARTIN (champ Hygiène Alimentation Services) et  M. SOUTIF (champ professionnel Habitat)</a:t>
            </a:r>
          </a:p>
          <a:p>
            <a:pPr>
              <a:lnSpc>
                <a:spcPct val="70000"/>
              </a:lnSpc>
            </a:pPr>
            <a:r>
              <a:rPr lang="fr-FR" sz="22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Des Professeurs de Lycée et Collège</a:t>
            </a:r>
            <a:r>
              <a:rPr lang="fr-FR" sz="2200" b="1" dirty="0" smtClean="0">
                <a:solidFill>
                  <a:srgbClr val="333399"/>
                </a:solidFill>
                <a:latin typeface="Century Gothic" pitchFamily="34" charset="0"/>
              </a:rPr>
              <a:t> </a:t>
            </a:r>
            <a:r>
              <a:rPr lang="fr-FR" sz="2200" dirty="0" smtClean="0">
                <a:solidFill>
                  <a:srgbClr val="333399"/>
                </a:solidFill>
                <a:latin typeface="Century Gothic" pitchFamily="34" charset="0"/>
              </a:rPr>
              <a:t>: EPS - Anglais                                                                Technologie – Musique…</a:t>
            </a:r>
          </a:p>
        </p:txBody>
      </p:sp>
    </p:spTree>
  </p:cSld>
  <p:clrMapOvr>
    <a:masterClrMapping/>
  </p:clrMapOvr>
  <p:transition spd="slow" advTm="14000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-1"/>
            <a:ext cx="7772400" cy="1400175"/>
          </a:xfrm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fr-FR" dirty="0" smtClean="0">
                <a:latin typeface="Century Gothic" pitchFamily="34" charset="0"/>
              </a:rPr>
              <a:t>La scolarité en S.E.G.P.A.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400175"/>
            <a:ext cx="7772400" cy="47815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fr-FR" u="sng" dirty="0" smtClean="0">
                <a:solidFill>
                  <a:srgbClr val="F45B33"/>
                </a:solidFill>
                <a:latin typeface="Century Gothic" pitchFamily="34" charset="0"/>
              </a:rPr>
              <a:t>Cycle </a:t>
            </a:r>
            <a:r>
              <a:rPr lang="fr-FR" u="sng" dirty="0">
                <a:solidFill>
                  <a:srgbClr val="F45B33"/>
                </a:solidFill>
                <a:latin typeface="Century Gothic" pitchFamily="34" charset="0"/>
              </a:rPr>
              <a:t>3</a:t>
            </a:r>
            <a:r>
              <a:rPr lang="fr-FR" altLang="ja-JP" dirty="0" smtClean="0">
                <a:solidFill>
                  <a:srgbClr val="F45B33"/>
                </a:solidFill>
                <a:latin typeface="Century Gothic" pitchFamily="34" charset="0"/>
              </a:rPr>
              <a:t> : classe de sixième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fr-F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メイリオ" charset="-128"/>
              </a:rPr>
              <a:t>La classe de 6ème a pour objectif de permettre à l'élève accueilli en SEGPA</a:t>
            </a:r>
            <a:r>
              <a:rPr lang="fr-FR" dirty="0" smtClean="0">
                <a:latin typeface="Times New Roman" pitchFamily="18" charset="0"/>
                <a:ea typeface="メイリオ" charset="-128"/>
              </a:rPr>
              <a:t> :</a:t>
            </a:r>
          </a:p>
          <a:p>
            <a:pPr algn="just">
              <a:spcAft>
                <a:spcPts val="600"/>
              </a:spcAft>
            </a:pPr>
            <a:r>
              <a:rPr lang="fr-FR" dirty="0" smtClean="0">
                <a:latin typeface="Times New Roman" pitchFamily="18" charset="0"/>
                <a:ea typeface="メイリオ" charset="-128"/>
              </a:rPr>
              <a:t>- de réussir son insertion au collège. Des modalités de vie scolaire et une organisation pédagogique, différentes de celles de l'école élémentaire, doivent lui ménager un accès progressif et accompagné à la vie plus complexe du collège.</a:t>
            </a:r>
          </a:p>
        </p:txBody>
      </p:sp>
    </p:spTree>
  </p:cSld>
  <p:clrMapOvr>
    <a:masterClrMapping/>
  </p:clrMapOvr>
  <p:transition spd="slow" advTm="180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6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8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6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 advAuto="3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u="sng" dirty="0">
                <a:solidFill>
                  <a:srgbClr val="F45B33"/>
                </a:solidFill>
                <a:latin typeface="Century Gothic" pitchFamily="34" charset="0"/>
              </a:rPr>
              <a:t>Cycle 3</a:t>
            </a:r>
            <a:r>
              <a:rPr lang="fr-FR" altLang="ja-JP" sz="2800" dirty="0">
                <a:solidFill>
                  <a:srgbClr val="F45B33"/>
                </a:solidFill>
                <a:latin typeface="Century Gothic" pitchFamily="34" charset="0"/>
              </a:rPr>
              <a:t> : classe de sixième</a:t>
            </a:r>
            <a:r>
              <a:rPr lang="fr-FR" altLang="ja-JP" dirty="0">
                <a:solidFill>
                  <a:srgbClr val="F45B33"/>
                </a:solidFill>
                <a:latin typeface="Century Gothic" pitchFamily="34" charset="0"/>
              </a:rPr>
              <a:t/>
            </a:r>
            <a:br>
              <a:rPr lang="fr-FR" altLang="ja-JP" dirty="0">
                <a:solidFill>
                  <a:srgbClr val="F45B33"/>
                </a:solidFill>
                <a:latin typeface="Century Gothic" pitchFamily="34" charset="0"/>
              </a:rPr>
            </a:br>
            <a:endParaRPr lang="fr-FR" dirty="0" smtClean="0">
              <a:latin typeface="Century Gothic" pitchFamily="34" charset="0"/>
            </a:endParaRPr>
          </a:p>
        </p:txBody>
      </p:sp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just"/>
            <a:r>
              <a:rPr lang="fr-FR" dirty="0" smtClean="0">
                <a:latin typeface="Times New Roman" pitchFamily="18" charset="0"/>
              </a:rPr>
              <a:t>de s'approprier ou se réapproprier des savoirs</a:t>
            </a:r>
          </a:p>
          <a:p>
            <a:pPr algn="just"/>
            <a:r>
              <a:rPr lang="fr-FR" dirty="0" smtClean="0">
                <a:latin typeface="Times New Roman" pitchFamily="18" charset="0"/>
              </a:rPr>
              <a:t>avec toute la souplesse requise dans une démarche d'adaptation, les enseignants organisent leur action à partir des programmes de la classe de 6ème du collège en prenant en compte les difficultés d'apprentissage rencontrées par les élèves</a:t>
            </a:r>
            <a:r>
              <a:rPr lang="fr-FR" dirty="0" smtClean="0">
                <a:latin typeface="Century Gothic" pitchFamily="34" charset="0"/>
              </a:rPr>
              <a:t>.</a:t>
            </a:r>
          </a:p>
        </p:txBody>
      </p:sp>
    </p:spTree>
  </p:cSld>
  <p:clrMapOvr>
    <a:masterClrMapping/>
  </p:clrMapOvr>
  <p:transition spd="slow" advTm="20000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792163" y="39688"/>
            <a:ext cx="7997825" cy="1412875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u="sng" dirty="0" smtClean="0">
                <a:solidFill>
                  <a:srgbClr val="F45B33"/>
                </a:solidFill>
                <a:latin typeface="Century Gothic" pitchFamily="34" charset="0"/>
              </a:rPr>
              <a:t>Cycle </a:t>
            </a:r>
            <a:r>
              <a:rPr lang="fr-FR" sz="3200" u="sng" dirty="0">
                <a:solidFill>
                  <a:srgbClr val="F45B33"/>
                </a:solidFill>
                <a:latin typeface="Century Gothic" pitchFamily="34" charset="0"/>
              </a:rPr>
              <a:t>4</a:t>
            </a:r>
            <a:r>
              <a:rPr lang="fr-FR" sz="3200" dirty="0" smtClean="0">
                <a:solidFill>
                  <a:srgbClr val="F45B33"/>
                </a:solidFill>
                <a:latin typeface="Century Gothic" pitchFamily="34" charset="0"/>
              </a:rPr>
              <a:t> : cinquième, quatrième et troisième</a:t>
            </a:r>
          </a:p>
        </p:txBody>
      </p:sp>
      <p:sp>
        <p:nvSpPr>
          <p:cNvPr id="12290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 smtClean="0">
                <a:latin typeface="Century Gothic" pitchFamily="34" charset="0"/>
              </a:rPr>
              <a:t> L'objectif est de fortifier et d</a:t>
            </a:r>
            <a:r>
              <a:rPr lang="fr-FR" dirty="0" smtClean="0">
                <a:latin typeface="Times New Roman" pitchFamily="18" charset="0"/>
              </a:rPr>
              <a:t>é</a:t>
            </a:r>
            <a:r>
              <a:rPr lang="fr-FR" dirty="0" smtClean="0">
                <a:latin typeface="Century Gothic" pitchFamily="34" charset="0"/>
              </a:rPr>
              <a:t>velopper les apprentissages g</a:t>
            </a:r>
            <a:r>
              <a:rPr lang="fr-FR" dirty="0" smtClean="0">
                <a:latin typeface="Times New Roman" pitchFamily="18" charset="0"/>
              </a:rPr>
              <a:t>é</a:t>
            </a:r>
            <a:r>
              <a:rPr lang="fr-FR" dirty="0" smtClean="0">
                <a:latin typeface="Century Gothic" pitchFamily="34" charset="0"/>
              </a:rPr>
              <a:t>n</a:t>
            </a:r>
            <a:r>
              <a:rPr lang="fr-FR" dirty="0" smtClean="0">
                <a:latin typeface="Times New Roman" pitchFamily="18" charset="0"/>
              </a:rPr>
              <a:t>é</a:t>
            </a:r>
            <a:r>
              <a:rPr lang="fr-FR" dirty="0" smtClean="0">
                <a:latin typeface="Century Gothic" pitchFamily="34" charset="0"/>
              </a:rPr>
              <a:t>raux.</a:t>
            </a:r>
            <a:br>
              <a:rPr lang="fr-FR" dirty="0" smtClean="0">
                <a:latin typeface="Century Gothic" pitchFamily="34" charset="0"/>
              </a:rPr>
            </a:br>
            <a:r>
              <a:rPr lang="fr-FR" dirty="0" smtClean="0">
                <a:latin typeface="Century Gothic" pitchFamily="34" charset="0"/>
              </a:rPr>
              <a:t>D</a:t>
            </a:r>
            <a:r>
              <a:rPr lang="fr-FR" dirty="0" smtClean="0">
                <a:latin typeface="Times New Roman" pitchFamily="18" charset="0"/>
              </a:rPr>
              <a:t>è</a:t>
            </a:r>
            <a:r>
              <a:rPr lang="fr-FR" dirty="0" smtClean="0">
                <a:latin typeface="Century Gothic" pitchFamily="34" charset="0"/>
              </a:rPr>
              <a:t>s la cinqui</a:t>
            </a:r>
            <a:r>
              <a:rPr lang="fr-FR" dirty="0" smtClean="0">
                <a:latin typeface="Times New Roman" pitchFamily="18" charset="0"/>
              </a:rPr>
              <a:t>è</a:t>
            </a:r>
            <a:r>
              <a:rPr lang="fr-FR" dirty="0" smtClean="0">
                <a:latin typeface="Century Gothic" pitchFamily="34" charset="0"/>
              </a:rPr>
              <a:t>me, comme tout coll</a:t>
            </a:r>
            <a:r>
              <a:rPr lang="fr-FR" dirty="0" smtClean="0">
                <a:latin typeface="Times New Roman" pitchFamily="18" charset="0"/>
              </a:rPr>
              <a:t>é</a:t>
            </a:r>
            <a:r>
              <a:rPr lang="fr-FR" dirty="0" smtClean="0">
                <a:latin typeface="Century Gothic" pitchFamily="34" charset="0"/>
              </a:rPr>
              <a:t>gien, l'</a:t>
            </a:r>
            <a:r>
              <a:rPr lang="fr-FR" dirty="0" smtClean="0">
                <a:latin typeface="Times New Roman" pitchFamily="18" charset="0"/>
              </a:rPr>
              <a:t>é</a:t>
            </a:r>
            <a:r>
              <a:rPr lang="fr-FR" dirty="0" smtClean="0">
                <a:latin typeface="Century Gothic" pitchFamily="34" charset="0"/>
              </a:rPr>
              <a:t>l</a:t>
            </a:r>
            <a:r>
              <a:rPr lang="fr-FR" dirty="0" smtClean="0">
                <a:latin typeface="Times New Roman" pitchFamily="18" charset="0"/>
              </a:rPr>
              <a:t>è</a:t>
            </a:r>
            <a:r>
              <a:rPr lang="fr-FR" dirty="0" smtClean="0">
                <a:latin typeface="Century Gothic" pitchFamily="34" charset="0"/>
              </a:rPr>
              <a:t>ve de SEGPA d</a:t>
            </a:r>
            <a:r>
              <a:rPr lang="fr-FR" dirty="0" smtClean="0">
                <a:latin typeface="Times New Roman" pitchFamily="18" charset="0"/>
              </a:rPr>
              <a:t>é</a:t>
            </a:r>
            <a:r>
              <a:rPr lang="fr-FR" dirty="0" smtClean="0">
                <a:latin typeface="Century Gothic" pitchFamily="34" charset="0"/>
              </a:rPr>
              <a:t>bute son parcours de d</a:t>
            </a:r>
            <a:r>
              <a:rPr lang="fr-FR" dirty="0" smtClean="0">
                <a:latin typeface="Times New Roman" pitchFamily="18" charset="0"/>
              </a:rPr>
              <a:t>é</a:t>
            </a:r>
            <a:r>
              <a:rPr lang="fr-FR" dirty="0" smtClean="0">
                <a:latin typeface="Century Gothic" pitchFamily="34" charset="0"/>
              </a:rPr>
              <a:t>couverte des m</a:t>
            </a:r>
            <a:r>
              <a:rPr lang="fr-FR" dirty="0" smtClean="0">
                <a:latin typeface="Times New Roman" pitchFamily="18" charset="0"/>
              </a:rPr>
              <a:t>é</a:t>
            </a:r>
            <a:r>
              <a:rPr lang="fr-FR" dirty="0" smtClean="0">
                <a:latin typeface="Century Gothic" pitchFamily="34" charset="0"/>
              </a:rPr>
              <a:t>tiers.</a:t>
            </a:r>
            <a:br>
              <a:rPr lang="fr-FR" dirty="0" smtClean="0">
                <a:latin typeface="Century Gothic" pitchFamily="34" charset="0"/>
              </a:rPr>
            </a:br>
            <a:r>
              <a:rPr lang="fr-FR" dirty="0" smtClean="0">
                <a:latin typeface="Century Gothic" pitchFamily="34" charset="0"/>
              </a:rPr>
              <a:t>En quatrième, les élèves commencent à travailler au niveau des champs professionnels. Début des périodes de stage en entreprise. </a:t>
            </a:r>
          </a:p>
        </p:txBody>
      </p:sp>
    </p:spTree>
  </p:cSld>
  <p:clrMapOvr>
    <a:masterClrMapping/>
  </p:clrMapOvr>
  <p:transition spd="slow" advTm="20000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>
          <a:xfrm>
            <a:off x="1078766" y="39688"/>
            <a:ext cx="7570787" cy="1412875"/>
          </a:xfrm>
        </p:spPr>
        <p:txBody>
          <a:bodyPr/>
          <a:lstStyle/>
          <a:p>
            <a:r>
              <a:rPr lang="fr-FR" sz="2800" u="sng" dirty="0">
                <a:solidFill>
                  <a:srgbClr val="F45B33"/>
                </a:solidFill>
                <a:latin typeface="Century Gothic" pitchFamily="34" charset="0"/>
              </a:rPr>
              <a:t>Cycle 4</a:t>
            </a:r>
            <a:r>
              <a:rPr lang="fr-FR" sz="2800" dirty="0">
                <a:solidFill>
                  <a:srgbClr val="F45B33"/>
                </a:solidFill>
                <a:latin typeface="Century Gothic" pitchFamily="34" charset="0"/>
              </a:rPr>
              <a:t> </a:t>
            </a:r>
            <a:r>
              <a:rPr lang="fr-FR" sz="2800" dirty="0" smtClean="0">
                <a:solidFill>
                  <a:srgbClr val="F45B33"/>
                </a:solidFill>
                <a:latin typeface="Century Gothic" pitchFamily="34" charset="0"/>
              </a:rPr>
              <a:t>: la troisième</a:t>
            </a:r>
            <a:endParaRPr lang="fr-FR" sz="2800" dirty="0" smtClean="0">
              <a:latin typeface="Century Gothic" pitchFamily="34" charset="0"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Century Gothic" pitchFamily="34" charset="0"/>
              </a:rPr>
              <a:t>La classe de 3</a:t>
            </a:r>
            <a:r>
              <a:rPr lang="fr-FR" dirty="0" smtClean="0">
                <a:latin typeface="Times New Roman" pitchFamily="18" charset="0"/>
              </a:rPr>
              <a:t>è</a:t>
            </a:r>
            <a:r>
              <a:rPr lang="fr-FR" dirty="0" smtClean="0">
                <a:latin typeface="Century Gothic" pitchFamily="34" charset="0"/>
              </a:rPr>
              <a:t>me a pour objectif l'acquisition, dans les domaines g</a:t>
            </a:r>
            <a:r>
              <a:rPr lang="fr-FR" dirty="0" smtClean="0">
                <a:latin typeface="Times New Roman" pitchFamily="18" charset="0"/>
              </a:rPr>
              <a:t>é</a:t>
            </a:r>
            <a:r>
              <a:rPr lang="fr-FR" dirty="0" smtClean="0">
                <a:latin typeface="Century Gothic" pitchFamily="34" charset="0"/>
              </a:rPr>
              <a:t>n</a:t>
            </a:r>
            <a:r>
              <a:rPr lang="fr-FR" dirty="0" smtClean="0">
                <a:latin typeface="Times New Roman" pitchFamily="18" charset="0"/>
              </a:rPr>
              <a:t>é</a:t>
            </a:r>
            <a:r>
              <a:rPr lang="fr-FR" dirty="0" smtClean="0">
                <a:latin typeface="Century Gothic" pitchFamily="34" charset="0"/>
              </a:rPr>
              <a:t>raux et professionnels, des comp</a:t>
            </a:r>
            <a:r>
              <a:rPr lang="fr-FR" dirty="0" smtClean="0">
                <a:latin typeface="Times New Roman" pitchFamily="18" charset="0"/>
              </a:rPr>
              <a:t>é</a:t>
            </a:r>
            <a:r>
              <a:rPr lang="fr-FR" dirty="0" smtClean="0">
                <a:latin typeface="Century Gothic" pitchFamily="34" charset="0"/>
              </a:rPr>
              <a:t>tences permettant </a:t>
            </a:r>
            <a:r>
              <a:rPr lang="fr-FR" dirty="0" smtClean="0">
                <a:latin typeface="Times New Roman" pitchFamily="18" charset="0"/>
              </a:rPr>
              <a:t>à</a:t>
            </a:r>
            <a:r>
              <a:rPr lang="fr-FR" dirty="0" smtClean="0">
                <a:latin typeface="Century Gothic" pitchFamily="34" charset="0"/>
              </a:rPr>
              <a:t> l'</a:t>
            </a:r>
            <a:r>
              <a:rPr lang="fr-FR" dirty="0" smtClean="0">
                <a:latin typeface="Times New Roman" pitchFamily="18" charset="0"/>
              </a:rPr>
              <a:t>é</a:t>
            </a:r>
            <a:r>
              <a:rPr lang="fr-FR" dirty="0" smtClean="0">
                <a:latin typeface="Century Gothic" pitchFamily="34" charset="0"/>
              </a:rPr>
              <a:t>l</a:t>
            </a:r>
            <a:r>
              <a:rPr lang="fr-FR" dirty="0" smtClean="0">
                <a:latin typeface="Times New Roman" pitchFamily="18" charset="0"/>
              </a:rPr>
              <a:t>è</a:t>
            </a:r>
            <a:r>
              <a:rPr lang="fr-FR" dirty="0" smtClean="0">
                <a:latin typeface="Century Gothic" pitchFamily="34" charset="0"/>
              </a:rPr>
              <a:t>ve d'acc</a:t>
            </a:r>
            <a:r>
              <a:rPr lang="fr-FR" dirty="0" smtClean="0">
                <a:latin typeface="Times New Roman" pitchFamily="18" charset="0"/>
              </a:rPr>
              <a:t>é</a:t>
            </a:r>
            <a:r>
              <a:rPr lang="fr-FR" dirty="0" smtClean="0">
                <a:latin typeface="Century Gothic" pitchFamily="34" charset="0"/>
              </a:rPr>
              <a:t>der dans de bonnes conditions </a:t>
            </a:r>
            <a:r>
              <a:rPr lang="fr-FR" dirty="0" smtClean="0">
                <a:latin typeface="Times New Roman" pitchFamily="18" charset="0"/>
              </a:rPr>
              <a:t>à</a:t>
            </a:r>
            <a:r>
              <a:rPr lang="fr-FR" dirty="0" smtClean="0">
                <a:latin typeface="Century Gothic" pitchFamily="34" charset="0"/>
              </a:rPr>
              <a:t> une formation diplômante de niveau V (CAP).</a:t>
            </a:r>
          </a:p>
        </p:txBody>
      </p:sp>
    </p:spTree>
  </p:cSld>
  <p:clrMapOvr>
    <a:masterClrMapping/>
  </p:clrMapOvr>
  <p:transition spd="slow" advTm="20000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>
                <a:solidFill>
                  <a:srgbClr val="F45B33"/>
                </a:solidFill>
                <a:latin typeface="Century Gothic" pitchFamily="34" charset="0"/>
              </a:rPr>
              <a:t> En fin de </a:t>
            </a:r>
            <a:r>
              <a:rPr lang="fr-FR" sz="2800" dirty="0">
                <a:solidFill>
                  <a:srgbClr val="F45B33"/>
                </a:solidFill>
                <a:latin typeface="Century Gothic" pitchFamily="34" charset="0"/>
              </a:rPr>
              <a:t>troisième</a:t>
            </a:r>
            <a:endParaRPr lang="fr-FR" sz="2800" dirty="0" smtClean="0">
              <a:latin typeface="Century Gothic" pitchFamily="34" charset="0"/>
            </a:endParaRPr>
          </a:p>
        </p:txBody>
      </p:sp>
      <p:sp>
        <p:nvSpPr>
          <p:cNvPr id="14338" name="Rectangle 2051"/>
          <p:cNvSpPr>
            <a:spLocks noGrp="1" noChangeArrowheads="1"/>
          </p:cNvSpPr>
          <p:nvPr>
            <p:ph idx="1"/>
          </p:nvPr>
        </p:nvSpPr>
        <p:spPr>
          <a:xfrm>
            <a:off x="792163" y="1762125"/>
            <a:ext cx="7570787" cy="46386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200" dirty="0" smtClean="0">
                <a:latin typeface="Times New Roman" pitchFamily="18" charset="0"/>
              </a:rPr>
              <a:t>À</a:t>
            </a:r>
            <a:r>
              <a:rPr lang="fr-FR" sz="2200" dirty="0" smtClean="0">
                <a:latin typeface="Century Gothic" pitchFamily="34" charset="0"/>
              </a:rPr>
              <a:t> l'issue de cette classe, l'</a:t>
            </a:r>
            <a:r>
              <a:rPr lang="fr-FR" sz="2200" dirty="0" smtClean="0">
                <a:latin typeface="Times New Roman" pitchFamily="18" charset="0"/>
              </a:rPr>
              <a:t>é</a:t>
            </a:r>
            <a:r>
              <a:rPr lang="fr-FR" sz="2200" dirty="0" smtClean="0">
                <a:latin typeface="Century Gothic" pitchFamily="34" charset="0"/>
              </a:rPr>
              <a:t>l</a:t>
            </a:r>
            <a:r>
              <a:rPr lang="fr-FR" sz="2200" dirty="0" smtClean="0">
                <a:latin typeface="Times New Roman" pitchFamily="18" charset="0"/>
              </a:rPr>
              <a:t>è</a:t>
            </a:r>
            <a:r>
              <a:rPr lang="fr-FR" sz="2200" dirty="0" smtClean="0">
                <a:latin typeface="Century Gothic" pitchFamily="34" charset="0"/>
              </a:rPr>
              <a:t>ve doit avoir parachev</a:t>
            </a:r>
            <a:r>
              <a:rPr lang="fr-FR" sz="2200" dirty="0" smtClean="0">
                <a:latin typeface="Times New Roman" pitchFamily="18" charset="0"/>
              </a:rPr>
              <a:t>é</a:t>
            </a:r>
            <a:r>
              <a:rPr lang="fr-FR" sz="2200" dirty="0" smtClean="0">
                <a:latin typeface="Century Gothic" pitchFamily="34" charset="0"/>
              </a:rPr>
              <a:t> </a:t>
            </a:r>
            <a:r>
              <a:rPr lang="fr-FR" sz="2200" dirty="0" smtClean="0">
                <a:solidFill>
                  <a:srgbClr val="FFA466"/>
                </a:solidFill>
                <a:latin typeface="Century Gothic" pitchFamily="34" charset="0"/>
              </a:rPr>
              <a:t>son projet d'orientation, c'est-</a:t>
            </a:r>
            <a:r>
              <a:rPr lang="fr-FR" sz="2200" dirty="0" smtClean="0">
                <a:solidFill>
                  <a:srgbClr val="FFA466"/>
                </a:solidFill>
                <a:latin typeface="Times New Roman" pitchFamily="18" charset="0"/>
              </a:rPr>
              <a:t>à</a:t>
            </a:r>
            <a:r>
              <a:rPr lang="fr-FR" sz="2200" dirty="0" smtClean="0">
                <a:solidFill>
                  <a:srgbClr val="FFA466"/>
                </a:solidFill>
                <a:latin typeface="Century Gothic" pitchFamily="34" charset="0"/>
              </a:rPr>
              <a:t>-dire le choix d'un dispositif de formation et le choix d'une sp</a:t>
            </a:r>
            <a:r>
              <a:rPr lang="fr-FR" sz="2200" dirty="0" smtClean="0">
                <a:solidFill>
                  <a:srgbClr val="FFA466"/>
                </a:solidFill>
                <a:latin typeface="Times New Roman" pitchFamily="18" charset="0"/>
              </a:rPr>
              <a:t>é</a:t>
            </a:r>
            <a:r>
              <a:rPr lang="fr-FR" sz="2200" dirty="0" smtClean="0">
                <a:solidFill>
                  <a:srgbClr val="FFA466"/>
                </a:solidFill>
                <a:latin typeface="Century Gothic" pitchFamily="34" charset="0"/>
              </a:rPr>
              <a:t>cialit</a:t>
            </a:r>
            <a:r>
              <a:rPr lang="fr-FR" sz="2200" dirty="0" smtClean="0">
                <a:solidFill>
                  <a:srgbClr val="FFA466"/>
                </a:solidFill>
                <a:latin typeface="Times New Roman" pitchFamily="18" charset="0"/>
              </a:rPr>
              <a:t>é</a:t>
            </a:r>
            <a:r>
              <a:rPr lang="fr-FR" sz="2200" dirty="0" smtClean="0">
                <a:solidFill>
                  <a:srgbClr val="FFA466"/>
                </a:solidFill>
                <a:latin typeface="Century Gothic" pitchFamily="34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fr-FR" sz="2200" dirty="0" smtClean="0">
                <a:latin typeface="Century Gothic" pitchFamily="34" charset="0"/>
              </a:rPr>
              <a:t>Deux types de certification sont prioritairement vis</a:t>
            </a:r>
            <a:r>
              <a:rPr lang="fr-FR" sz="2200" dirty="0" smtClean="0">
                <a:latin typeface="Times New Roman" pitchFamily="18" charset="0"/>
              </a:rPr>
              <a:t>é</a:t>
            </a:r>
            <a:r>
              <a:rPr lang="fr-FR" sz="2200" dirty="0" smtClean="0">
                <a:latin typeface="Century Gothic" pitchFamily="34" charset="0"/>
              </a:rPr>
              <a:t>s:  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fr-FR" sz="2200" dirty="0" smtClean="0">
                <a:latin typeface="Century Gothic" pitchFamily="34" charset="0"/>
              </a:rPr>
              <a:t>    </a:t>
            </a:r>
            <a:r>
              <a:rPr lang="fr-FR" sz="2200" dirty="0" smtClean="0">
                <a:solidFill>
                  <a:srgbClr val="C00000"/>
                </a:solidFill>
                <a:latin typeface="Century Gothic" pitchFamily="34" charset="0"/>
              </a:rPr>
              <a:t>1. Le certificat de formation g</a:t>
            </a:r>
            <a:r>
              <a:rPr lang="fr-FR" sz="2200" dirty="0" smtClean="0">
                <a:solidFill>
                  <a:srgbClr val="C00000"/>
                </a:solidFill>
                <a:latin typeface="Times New Roman" pitchFamily="18" charset="0"/>
              </a:rPr>
              <a:t>é</a:t>
            </a:r>
            <a:r>
              <a:rPr lang="fr-FR" sz="2200" dirty="0" smtClean="0">
                <a:solidFill>
                  <a:srgbClr val="C00000"/>
                </a:solidFill>
                <a:latin typeface="Century Gothic" pitchFamily="34" charset="0"/>
              </a:rPr>
              <a:t>n</a:t>
            </a:r>
            <a:r>
              <a:rPr lang="fr-FR" sz="2200" dirty="0" smtClean="0">
                <a:solidFill>
                  <a:srgbClr val="C00000"/>
                </a:solidFill>
                <a:latin typeface="Times New Roman" pitchFamily="18" charset="0"/>
              </a:rPr>
              <a:t>é</a:t>
            </a:r>
            <a:r>
              <a:rPr lang="fr-FR" sz="2200" dirty="0" smtClean="0">
                <a:solidFill>
                  <a:srgbClr val="C00000"/>
                </a:solidFill>
                <a:latin typeface="Century Gothic" pitchFamily="34" charset="0"/>
              </a:rPr>
              <a:t>rale (CFG) </a:t>
            </a:r>
            <a:r>
              <a:rPr lang="fr-FR" sz="2200" dirty="0" smtClean="0">
                <a:latin typeface="Century Gothic" pitchFamily="34" charset="0"/>
              </a:rPr>
              <a:t>  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fr-FR" sz="2200" dirty="0" smtClean="0">
                <a:latin typeface="Century Gothic" pitchFamily="34" charset="0"/>
              </a:rPr>
              <a:t>                                                                                            </a:t>
            </a:r>
            <a:r>
              <a:rPr lang="fr-FR" sz="2200" dirty="0" smtClean="0">
                <a:solidFill>
                  <a:srgbClr val="C00000"/>
                </a:solidFill>
                <a:latin typeface="Century Gothic" pitchFamily="34" charset="0"/>
              </a:rPr>
              <a:t>2.La validation d'un nombre aussi grand que possible de comp</a:t>
            </a:r>
            <a:r>
              <a:rPr lang="fr-FR" sz="2200" dirty="0" smtClean="0">
                <a:solidFill>
                  <a:srgbClr val="C00000"/>
                </a:solidFill>
                <a:latin typeface="Times New Roman" pitchFamily="18" charset="0"/>
              </a:rPr>
              <a:t>é</a:t>
            </a:r>
            <a:r>
              <a:rPr lang="fr-FR" sz="2200" dirty="0" smtClean="0">
                <a:solidFill>
                  <a:srgbClr val="C00000"/>
                </a:solidFill>
                <a:latin typeface="Century Gothic" pitchFamily="34" charset="0"/>
              </a:rPr>
              <a:t>tences du socle commun (cycle3/cycle4).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fr-FR" sz="2200" dirty="0" smtClean="0">
                <a:solidFill>
                  <a:srgbClr val="C00000"/>
                </a:solidFill>
                <a:latin typeface="Century Gothic" pitchFamily="34" charset="0"/>
              </a:rPr>
              <a:t>    Pour les élèves ayant atteint le cycle 3  au plus tard en fin de 4</a:t>
            </a:r>
            <a:r>
              <a:rPr lang="fr-FR" sz="2200" baseline="30000" dirty="0" smtClean="0">
                <a:solidFill>
                  <a:srgbClr val="C00000"/>
                </a:solidFill>
                <a:latin typeface="Century Gothic" pitchFamily="34" charset="0"/>
              </a:rPr>
              <a:t>ème</a:t>
            </a:r>
            <a:r>
              <a:rPr lang="fr-FR" sz="2200" dirty="0" smtClean="0">
                <a:solidFill>
                  <a:srgbClr val="C00000"/>
                </a:solidFill>
                <a:latin typeface="Century Gothic" pitchFamily="34" charset="0"/>
              </a:rPr>
              <a:t>, possibilité de valider le cycle 4 et de se présenter au DNB pro.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fr-FR" sz="2200" dirty="0" smtClean="0">
                <a:solidFill>
                  <a:srgbClr val="C00000"/>
                </a:solidFill>
                <a:latin typeface="Century Gothic" pitchFamily="34" charset="0"/>
              </a:rPr>
              <a:t/>
            </a:r>
            <a:br>
              <a:rPr lang="fr-FR" sz="2200" dirty="0" smtClean="0">
                <a:solidFill>
                  <a:srgbClr val="C00000"/>
                </a:solidFill>
                <a:latin typeface="Century Gothic" pitchFamily="34" charset="0"/>
              </a:rPr>
            </a:br>
            <a:endParaRPr lang="fr-FR" sz="1900" dirty="0" smtClean="0">
              <a:solidFill>
                <a:srgbClr val="C0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 advTm="20000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1378424" y="204716"/>
            <a:ext cx="7765576" cy="957334"/>
          </a:xfrm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fr-FR" dirty="0" smtClean="0">
                <a:latin typeface="Century Gothic" pitchFamily="34" charset="0"/>
              </a:rPr>
              <a:t>La scolarité en S.E.G.P.A.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763000" cy="4495800"/>
          </a:xfrm>
        </p:spPr>
        <p:txBody>
          <a:bodyPr>
            <a:normAutofit/>
          </a:bodyPr>
          <a:lstStyle/>
          <a:p>
            <a:pPr algn="ctr">
              <a:lnSpc>
                <a:spcPct val="60000"/>
              </a:lnSpc>
              <a:buFont typeface="Monotype Sorts" charset="2"/>
              <a:buNone/>
            </a:pPr>
            <a:r>
              <a:rPr lang="fr-FR" sz="2200" smtClean="0">
                <a:latin typeface="Century Gothic" pitchFamily="34" charset="0"/>
              </a:rPr>
              <a:t>La formation est complétée par des </a:t>
            </a:r>
          </a:p>
          <a:p>
            <a:pPr algn="ctr">
              <a:lnSpc>
                <a:spcPct val="60000"/>
              </a:lnSpc>
              <a:buFont typeface="Monotype Sorts" charset="2"/>
              <a:buNone/>
            </a:pPr>
            <a:r>
              <a:rPr lang="fr-FR" sz="2200" u="sng" smtClean="0">
                <a:solidFill>
                  <a:srgbClr val="002060"/>
                </a:solidFill>
                <a:latin typeface="Century Gothic" pitchFamily="34" charset="0"/>
              </a:rPr>
              <a:t>séquences en entreprise et en établissements de formation.</a:t>
            </a:r>
          </a:p>
          <a:p>
            <a:pPr algn="ctr">
              <a:lnSpc>
                <a:spcPct val="60000"/>
              </a:lnSpc>
              <a:buFont typeface="Monotype Sorts" charset="2"/>
              <a:buNone/>
            </a:pPr>
            <a:endParaRPr lang="fr-FR" sz="2200" u="sng" smtClean="0">
              <a:solidFill>
                <a:srgbClr val="CCFFCC"/>
              </a:solidFill>
              <a:latin typeface="Century Gothic" pitchFamily="34" charset="0"/>
            </a:endParaRPr>
          </a:p>
          <a:p>
            <a:pPr>
              <a:lnSpc>
                <a:spcPct val="60000"/>
              </a:lnSpc>
            </a:pPr>
            <a:r>
              <a:rPr lang="fr-FR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Visites de Centre de Formation d</a:t>
            </a:r>
            <a:r>
              <a:rPr lang="ja-JP" altLang="fr-FR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  <a:ea typeface="メイリオ" charset="-128"/>
              </a:rPr>
              <a:t>’</a:t>
            </a:r>
            <a:r>
              <a:rPr lang="fr-FR" altLang="ja-JP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Apprentis(CFA), de lycées Professionnels ou EREA (mini stage, visite collective…)</a:t>
            </a:r>
          </a:p>
          <a:p>
            <a:pPr>
              <a:lnSpc>
                <a:spcPct val="60000"/>
              </a:lnSpc>
            </a:pPr>
            <a:r>
              <a:rPr lang="fr-FR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Visites d</a:t>
            </a:r>
            <a:r>
              <a:rPr lang="ja-JP" altLang="fr-FR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  <a:ea typeface="メイリオ" charset="-128"/>
              </a:rPr>
              <a:t>’</a:t>
            </a:r>
            <a:r>
              <a:rPr lang="fr-FR" altLang="ja-JP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entreprises (2 à 3h)</a:t>
            </a:r>
          </a:p>
          <a:p>
            <a:pPr>
              <a:lnSpc>
                <a:spcPct val="60000"/>
              </a:lnSpc>
            </a:pPr>
            <a:r>
              <a:rPr lang="fr-FR" sz="2200" smtClean="0">
                <a:solidFill>
                  <a:srgbClr val="FF0000"/>
                </a:solidFill>
                <a:latin typeface="Century Gothic" pitchFamily="34" charset="0"/>
              </a:rPr>
              <a:t>Stages en entreprise</a:t>
            </a:r>
            <a:r>
              <a:rPr lang="fr-FR" sz="2200" u="sng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60000"/>
              </a:lnSpc>
            </a:pPr>
            <a:endParaRPr lang="fr-FR" sz="2200" baseline="30000" smtClean="0">
              <a:latin typeface="Century Gothic" pitchFamily="34" charset="0"/>
            </a:endParaRPr>
          </a:p>
          <a:p>
            <a:pPr lvl="1">
              <a:lnSpc>
                <a:spcPct val="60000"/>
              </a:lnSpc>
              <a:buFontTx/>
              <a:buNone/>
            </a:pPr>
            <a:endParaRPr lang="fr-FR" sz="1600" smtClean="0">
              <a:latin typeface="Century Gothic" pitchFamily="34" charset="0"/>
            </a:endParaRPr>
          </a:p>
          <a:p>
            <a:pPr algn="ctr">
              <a:lnSpc>
                <a:spcPct val="60000"/>
              </a:lnSpc>
              <a:spcBef>
                <a:spcPct val="0"/>
              </a:spcBef>
              <a:buFont typeface="Monotype Sorts" charset="2"/>
              <a:buNone/>
            </a:pPr>
            <a:r>
              <a:rPr lang="fr-FR" smtClean="0">
                <a:latin typeface="Sage" charset="0"/>
              </a:rPr>
              <a:t>                </a:t>
            </a:r>
          </a:p>
        </p:txBody>
      </p:sp>
    </p:spTree>
  </p:cSld>
  <p:clrMapOvr>
    <a:masterClrMapping/>
  </p:clrMapOvr>
  <p:transition spd="slow" advTm="2512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6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6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7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6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3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38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6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3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7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6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utoUpdateAnimBg="0"/>
      <p:bldP spid="22531" grpId="0" build="p" autoUpdateAnimBg="0" advAuto="300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1|0.9|0.8|0.9|1.1|0.9"/>
</p:tagLst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fusion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nfusion">
      <a:majorFont>
        <a:latin typeface="Mistral"/>
        <a:ea typeface=""/>
        <a:cs typeface=""/>
        <a:font script="Jpan" typeface="ＤＦＰ行書体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Infusion.thmx</Template>
  <TotalTime>1205</TotalTime>
  <Pages>7</Pages>
  <Words>598</Words>
  <Application>Microsoft Office PowerPoint</Application>
  <PresentationFormat>Affichage à l'écran (4:3)</PresentationFormat>
  <Paragraphs>81</Paragraphs>
  <Slides>15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Infusion</vt:lpstr>
      <vt:lpstr>S.E.G.P.A.</vt:lpstr>
      <vt:lpstr>S.E.G.P.A.</vt:lpstr>
      <vt:lpstr>Equipe enseignante</vt:lpstr>
      <vt:lpstr>La scolarité en S.E.G.P.A.</vt:lpstr>
      <vt:lpstr>Cycle 3 : classe de sixième </vt:lpstr>
      <vt:lpstr>Cycle 4 : cinquième, quatrième et troisième</vt:lpstr>
      <vt:lpstr>Cycle 4 : la troisième</vt:lpstr>
      <vt:lpstr> En fin de troisième</vt:lpstr>
      <vt:lpstr>La scolarité en S.E.G.P.A.</vt:lpstr>
      <vt:lpstr>Présentation PowerPoint</vt:lpstr>
      <vt:lpstr>LE PROJET PROFESSIONNEL</vt:lpstr>
      <vt:lpstr>Présentation PowerPoint</vt:lpstr>
      <vt:lpstr>Les orientations post-3ème</vt:lpstr>
      <vt:lpstr>Champs professionnels accessibles en C.A.P.</vt:lpstr>
      <vt:lpstr>LA SEGPA, c’est aussi…</vt:lpstr>
    </vt:vector>
  </TitlesOfParts>
  <Company>segpa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S.E.G.P.A.</dc:title>
  <dc:creator>leroux</dc:creator>
  <cp:lastModifiedBy>dsegpa</cp:lastModifiedBy>
  <cp:revision>35</cp:revision>
  <cp:lastPrinted>2013-12-09T17:28:54Z</cp:lastPrinted>
  <dcterms:created xsi:type="dcterms:W3CDTF">2009-10-16T20:33:34Z</dcterms:created>
  <dcterms:modified xsi:type="dcterms:W3CDTF">2019-05-09T16:08:36Z</dcterms:modified>
</cp:coreProperties>
</file>